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51"/>
  </p:notesMasterIdLst>
  <p:handoutMasterIdLst>
    <p:handoutMasterId r:id="rId52"/>
  </p:handoutMasterIdLst>
  <p:sldIdLst>
    <p:sldId id="658" r:id="rId2"/>
    <p:sldId id="628" r:id="rId3"/>
    <p:sldId id="685" r:id="rId4"/>
    <p:sldId id="686" r:id="rId5"/>
    <p:sldId id="687" r:id="rId6"/>
    <p:sldId id="688" r:id="rId7"/>
    <p:sldId id="689" r:id="rId8"/>
    <p:sldId id="690" r:id="rId9"/>
    <p:sldId id="691" r:id="rId10"/>
    <p:sldId id="692" r:id="rId11"/>
    <p:sldId id="693" r:id="rId12"/>
    <p:sldId id="694" r:id="rId13"/>
    <p:sldId id="695" r:id="rId14"/>
    <p:sldId id="696" r:id="rId15"/>
    <p:sldId id="697" r:id="rId16"/>
    <p:sldId id="698" r:id="rId17"/>
    <p:sldId id="699" r:id="rId18"/>
    <p:sldId id="700" r:id="rId19"/>
    <p:sldId id="701" r:id="rId20"/>
    <p:sldId id="702" r:id="rId21"/>
    <p:sldId id="703" r:id="rId22"/>
    <p:sldId id="704" r:id="rId23"/>
    <p:sldId id="705" r:id="rId24"/>
    <p:sldId id="706" r:id="rId25"/>
    <p:sldId id="659" r:id="rId26"/>
    <p:sldId id="660" r:id="rId27"/>
    <p:sldId id="661" r:id="rId28"/>
    <p:sldId id="714" r:id="rId29"/>
    <p:sldId id="682" r:id="rId30"/>
    <p:sldId id="663" r:id="rId31"/>
    <p:sldId id="664" r:id="rId32"/>
    <p:sldId id="665" r:id="rId33"/>
    <p:sldId id="666" r:id="rId34"/>
    <p:sldId id="715" r:id="rId35"/>
    <p:sldId id="716" r:id="rId36"/>
    <p:sldId id="667" r:id="rId37"/>
    <p:sldId id="671" r:id="rId38"/>
    <p:sldId id="668" r:id="rId39"/>
    <p:sldId id="669" r:id="rId40"/>
    <p:sldId id="670" r:id="rId41"/>
    <p:sldId id="672" r:id="rId42"/>
    <p:sldId id="680" r:id="rId43"/>
    <p:sldId id="681" r:id="rId44"/>
    <p:sldId id="712" r:id="rId45"/>
    <p:sldId id="675" r:id="rId46"/>
    <p:sldId id="676" r:id="rId47"/>
    <p:sldId id="677" r:id="rId48"/>
    <p:sldId id="678" r:id="rId49"/>
    <p:sldId id="679" r:id="rId5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000CC"/>
    <a:srgbClr val="FF0066"/>
    <a:srgbClr val="FF0000"/>
    <a:srgbClr val="FF9900"/>
    <a:srgbClr val="00CC99"/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83279" autoAdjust="0"/>
  </p:normalViewPr>
  <p:slideViewPr>
    <p:cSldViewPr>
      <p:cViewPr varScale="1">
        <p:scale>
          <a:sx n="114" d="100"/>
          <a:sy n="114" d="100"/>
        </p:scale>
        <p:origin x="8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E277DA-EE6C-4C5B-BAF5-BCC7A7A4F1BD}" type="datetime1">
              <a:rPr lang="en-US" altLang="ko-KR"/>
              <a:pPr>
                <a:defRPr/>
              </a:pPr>
              <a:t>11/28/2023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9EA0FE3-1AB2-49BC-9D78-E0850ED919D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2689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242DAF8-B97E-4726-B317-BBF7D09ED4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4580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0F8FE7BF-759E-4B33-922D-540CB1DA9298}" type="slidenum">
              <a:rPr lang="en-US" altLang="ko-KR" sz="1200"/>
              <a:pPr/>
              <a:t>26</a:t>
            </a:fld>
            <a:endParaRPr lang="en-US" altLang="ko-KR" sz="120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99D7807-6269-4D3F-A8F5-EEDF6405901B}" type="slidenum">
              <a:rPr lang="en-US" altLang="ko-KR" sz="1200"/>
              <a:pPr/>
              <a:t>27</a:t>
            </a:fld>
            <a:endParaRPr lang="en-US" altLang="ko-KR" sz="1200"/>
          </a:p>
        </p:txBody>
      </p:sp>
      <p:sp>
        <p:nvSpPr>
          <p:cNvPr id="2662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242DAF8-B97E-4726-B317-BBF7D09ED4B7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31647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5763B6E3-A2D3-4772-9CD3-9D35913C196D}" type="slidenum">
              <a:rPr lang="en-US" altLang="ko-KR" sz="1200"/>
              <a:pPr/>
              <a:t>30</a:t>
            </a:fld>
            <a:endParaRPr lang="en-US" altLang="ko-KR" sz="1200"/>
          </a:p>
        </p:txBody>
      </p:sp>
      <p:sp>
        <p:nvSpPr>
          <p:cNvPr id="296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2F67E96A-1129-4417-B047-E5878E20563A}" type="slidenum">
              <a:rPr lang="en-US" altLang="ko-KR" sz="1200"/>
              <a:pPr/>
              <a:t>32</a:t>
            </a:fld>
            <a:endParaRPr lang="en-US" altLang="ko-KR" sz="1200"/>
          </a:p>
        </p:txBody>
      </p:sp>
      <p:sp>
        <p:nvSpPr>
          <p:cNvPr id="3481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F9EF9A4B-4193-4730-903E-B307227ED187}" type="slidenum">
              <a:rPr lang="en-US" altLang="ko-KR" sz="1200"/>
              <a:pPr/>
              <a:t>33</a:t>
            </a:fld>
            <a:endParaRPr lang="en-US" altLang="ko-KR" sz="1200"/>
          </a:p>
        </p:txBody>
      </p:sp>
      <p:sp>
        <p:nvSpPr>
          <p:cNvPr id="36867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3000" y="684213"/>
            <a:ext cx="4572000" cy="3429000"/>
          </a:xfrm>
          <a:solidFill>
            <a:srgbClr val="FFFFFF"/>
          </a:solidFill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4988"/>
            <a:ext cx="5032375" cy="4114800"/>
          </a:xfrm>
          <a:solidFill>
            <a:srgbClr val="FFFFFF"/>
          </a:solidFill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fld id="{7F7CB9D3-8486-4738-8669-7B59A421661A}" type="slidenum">
              <a:rPr lang="en-US" altLang="ko-KR" sz="1200"/>
              <a:pPr/>
              <a:t>38</a:t>
            </a:fld>
            <a:endParaRPr lang="en-US" altLang="ko-KR" sz="1200"/>
          </a:p>
        </p:txBody>
      </p:sp>
      <p:sp>
        <p:nvSpPr>
          <p:cNvPr id="45059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44588" y="684213"/>
            <a:ext cx="4570412" cy="3427412"/>
          </a:xfrm>
          <a:ln w="12700" cap="flat">
            <a:solidFill>
              <a:schemeClr val="tx1"/>
            </a:solidFill>
          </a:ln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3" y="4343400"/>
            <a:ext cx="5032375" cy="41132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456" tIns="46729" rIns="93456" bIns="46729"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5C01421-123F-48F2-A9B5-11DD27DA2A03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41395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9433FACF-9C18-4C3D-83C5-AFD152DDBBDA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12051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B31B702-E3E3-4858-8DFE-FC541CB7D9E7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15565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418E68E5-55C4-422C-967B-558BEE9A3FD5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43703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1534622-43F8-4112-BDE7-E28F2086F505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5548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A8B28882-80CC-4B70-90C6-1A1C3AD82376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6994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7B5E43C-4A81-4EA7-9B46-31A43A4236F2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90314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244287E-491C-4066-BA9F-B7C61C4C6577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897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49400958-4E40-4EF2-8738-66C29BA160BE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31260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E7A30AFF-D0EC-4E11-9F7C-D4E798FDFA4F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97930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09494A6-1C22-4F87-AD8A-2AC1BF8C7223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24730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899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Click to Edit Master Text Styles</a:t>
            </a:r>
          </a:p>
          <a:p>
            <a:pPr lvl="1"/>
            <a:r>
              <a:rPr lang="es-ES" altLang="ko-KR"/>
              <a:t>SECOND LEVEL</a:t>
            </a:r>
          </a:p>
          <a:p>
            <a:pPr lvl="2"/>
            <a:r>
              <a:rPr lang="es-ES" altLang="ko-KR"/>
              <a:t>THIRD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pitchFamily="34" charset="0"/>
              </a:defRPr>
            </a:lvl2pPr>
          </a:lstStyle>
          <a:p>
            <a:pPr lvl="1">
              <a:defRPr/>
            </a:pPr>
            <a:fld id="{A52A77DD-699D-46AE-B8C3-07BF73BCE6F8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0" y="11430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pitchFamily="34" charset="-128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pitchFamily="34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png"/><Relationship Id="rId4" Type="http://schemas.openxmlformats.org/officeDocument/2006/relationships/oleObject" Target="../embeddings/oleObject2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url?sa=i&amp;rct=j&amp;q=earth%20photo%20from%20space&amp;source=images&amp;cd=&amp;cad=rja&amp;docid=ctyEVx1QbdCHCM&amp;tbnid=tmoyxd6BZF8_cM:&amp;ved=0CAUQjRw&amp;url=http://webtaj.com/earth-from-space-night-21863.html&amp;ei=Mo5_UrPYJunIiAfO2YCwDg&amp;psig=AFQjCNEi7AhMQhy1xkFxjcXLmSwV3bxBqQ&amp;ust=1384177227725329" TargetMode="External"/><Relationship Id="rId3" Type="http://schemas.openxmlformats.org/officeDocument/2006/relationships/image" Target="../media/image37.jpeg"/><Relationship Id="rId7" Type="http://schemas.openxmlformats.org/officeDocument/2006/relationships/image" Target="../media/image40.jpeg"/><Relationship Id="rId2" Type="http://schemas.openxmlformats.org/officeDocument/2006/relationships/hyperlink" Target="http://www.google.com/url?sa=i&amp;rct=j&amp;q=earth&amp;source=images&amp;cd=&amp;cad=rja&amp;docid=gGYLOfWBlMzrEM&amp;tbnid=WuA1PYYEiUdhnM:&amp;ved=0CAUQjRw&amp;url=http://free-hq-wallpapers.com/2009/10/earth/earth-2560x1600/&amp;ei=EIx_Uv4Z7qGKB5S2gbgE&amp;bvm=bv.56146854,d.aGc&amp;psig=AFQjCNH5-0eP4XlhcBxuBuY9E7bJf9OoEQ&amp;ust=13841770129680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url?sa=i&amp;rct=j&amp;q=earth%20photo%20from%20space&amp;source=images&amp;cd=&amp;cad=rja&amp;docid=1ENVrwIRQPvCBM&amp;tbnid=p9ECIr8kzGLXtM:&amp;ved=0CAUQjRw&amp;url=http://s577.photobucket.com/user/danielendy/media/Earth-sky-clouds-space-4-1.jpg.html&amp;ei=041_UteGOrCXiQf-54GwBA&amp;psig=AFQjCNEi7AhMQhy1xkFxjcXLmSwV3bxBqQ&amp;ust=1384177227725329" TargetMode="External"/><Relationship Id="rId5" Type="http://schemas.openxmlformats.org/officeDocument/2006/relationships/image" Target="../media/image39.png"/><Relationship Id="rId4" Type="http://schemas.openxmlformats.org/officeDocument/2006/relationships/hyperlink" Target="http://www.google.com/url?sa=i&amp;rct=j&amp;q=earth&amp;source=images&amp;cd=&amp;cad=rja&amp;docid=0yd6B6NYquqhkM&amp;tbnid=vrgUvR3BpPsSPM:&amp;ved=0CAUQjRw&amp;url=http://fastangel.com/earth-wallpaper-1080p&amp;ei=jox_UrTZPISEiAep3IHgBw&amp;psig=AFQjCNH5-0eP4XlhcBxuBuY9E7bJf9OoEQ&amp;ust=1384177012968021" TargetMode="External"/><Relationship Id="rId9" Type="http://schemas.openxmlformats.org/officeDocument/2006/relationships/image" Target="../media/image41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google.com/url?sa=i&amp;rct=j&amp;q=brick%20texture%20repeatable&amp;source=images&amp;cd=&amp;cad=rja&amp;docid=9IctQCS6LlXSKM&amp;tbnid=IU2i7JnGdStuTM:&amp;ved=0CAUQjRw&amp;url=http://cfrevoir.deviantart.com/art/Seamless-Brick-Wall-Texture-94579094&amp;ei=h-h5UpX_LIyQiQfip4Eo&amp;bvm=bv.55980276,d.aGc&amp;psig=AFQjCNGWyhK2tpC_5TNR6RM-Zn7668XO8A&amp;ust=1383807492855572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google.com/url?sa=i&amp;rct=j&amp;q=brick%20texture%20repeatable&amp;source=images&amp;cd=&amp;cad=rja&amp;docid=9IctQCS6LlXSKM&amp;tbnid=IU2i7JnGdStuTM:&amp;ved=0CAUQjRw&amp;url=http://cfrevoir.deviantart.com/art/Seamless-Brick-Wall-Texture-94579094&amp;ei=h-h5UpX_LIyQiQfip4Eo&amp;bvm=bv.55980276,d.aGc&amp;psig=AFQjCNGWyhK2tpC_5TNR6RM-Zn7668XO8A&amp;ust=1383807492855572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google.com/url?sa=i&amp;rct=j&amp;q=brick%20texture%20repeatable&amp;source=images&amp;cd=&amp;cad=rja&amp;docid=9IctQCS6LlXSKM&amp;tbnid=IU2i7JnGdStuTM:&amp;ved=0CAUQjRw&amp;url=http://cfrevoir.deviantart.com/art/Seamless-Brick-Wall-Texture-94579094&amp;ei=h-h5UpX_LIyQiQfip4Eo&amp;bvm=bv.55980276,d.aGc&amp;psig=AFQjCNGWyhK2tpC_5TNR6RM-Zn7668XO8A&amp;ust=1383807492855572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895600"/>
            <a:ext cx="7772400" cy="1143000"/>
          </a:xfrm>
        </p:spPr>
        <p:txBody>
          <a:bodyPr/>
          <a:lstStyle/>
          <a:p>
            <a:r>
              <a:rPr lang="en-US" altLang="ko-KR" dirty="0"/>
              <a:t>Chapter 7. </a:t>
            </a:r>
            <a:br>
              <a:rPr lang="en-US" altLang="ko-KR" dirty="0"/>
            </a:br>
            <a:r>
              <a:rPr lang="en-US" altLang="ko-KR" dirty="0"/>
              <a:t>Discrete Techniques:</a:t>
            </a:r>
            <a:br>
              <a:rPr lang="en-US" altLang="ko-KR" dirty="0"/>
            </a:br>
            <a:r>
              <a:rPr lang="en-US" altLang="ko-KR" dirty="0"/>
              <a:t>Texture Mapping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489F3115-37A9-48FB-81D8-CBC77457148B}" type="slidenum">
              <a:rPr lang="es-ES" altLang="ko-KR" sz="1000">
                <a:latin typeface="Arial" charset="0"/>
              </a:rPr>
              <a:pPr lvl="1"/>
              <a:t>1</a:t>
            </a:fld>
            <a:endParaRPr lang="es-ES" altLang="ko-KR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93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F9293D85-FC4F-4A49-82E6-27AD87D600DF}" type="slidenum">
              <a:rPr lang="es-ES" altLang="ko-KR" sz="1000">
                <a:latin typeface="Arial" charset="0"/>
              </a:rPr>
              <a:pPr lvl="1"/>
              <a:t>10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6553200" cy="1066800"/>
          </a:xfrm>
        </p:spPr>
        <p:txBody>
          <a:bodyPr/>
          <a:lstStyle/>
          <a:p>
            <a:r>
              <a:rPr lang="en-US" altLang="ko-KR" dirty="0"/>
              <a:t>Where does mapping take place?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700" dirty="0"/>
              <a:t>Mapping techniques are implemented at the end of the rendering pipeline</a:t>
            </a:r>
          </a:p>
        </p:txBody>
      </p:sp>
      <p:pic>
        <p:nvPicPr>
          <p:cNvPr id="24582" name="Picture 8" descr="AN08F2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746601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13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E559EAEE-8369-4F8F-A448-29AFDDED9A00}" type="slidenum">
              <a:rPr lang="es-ES" altLang="ko-KR" sz="1000">
                <a:latin typeface="Arial" charset="0"/>
              </a:rPr>
              <a:pPr lvl="1"/>
              <a:t>11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compute the map?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 it simple?</a:t>
            </a:r>
          </a:p>
        </p:txBody>
      </p:sp>
      <p:pic>
        <p:nvPicPr>
          <p:cNvPr id="25606" name="Picture 5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052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Line 6"/>
          <p:cNvSpPr>
            <a:spLocks noChangeShapeType="1"/>
          </p:cNvSpPr>
          <p:nvPr/>
        </p:nvSpPr>
        <p:spPr bwMode="auto">
          <a:xfrm>
            <a:off x="3429000" y="3733800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5608" name="Text Box 7"/>
          <p:cNvSpPr txBox="1">
            <a:spLocks noChangeArrowheads="1"/>
          </p:cNvSpPr>
          <p:nvPr/>
        </p:nvSpPr>
        <p:spPr bwMode="auto">
          <a:xfrm>
            <a:off x="1676400" y="4800600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>
                <a:latin typeface="Arial" charset="0"/>
              </a:rPr>
              <a:t>2D image</a:t>
            </a:r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4810125" y="5754688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>
                <a:latin typeface="Arial" charset="0"/>
              </a:rPr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97389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C6C8592D-4059-4505-B659-F5F15E320A72}" type="slidenum">
              <a:rPr lang="es-ES" altLang="ko-KR" sz="1000">
                <a:latin typeface="Arial" charset="0"/>
              </a:rPr>
              <a:pPr lvl="1"/>
              <a:t>12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Mapping Functions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/>
              <a:t>Basic problem is how to find the maps</a:t>
            </a:r>
          </a:p>
          <a:p>
            <a:pPr>
              <a:lnSpc>
                <a:spcPct val="90000"/>
              </a:lnSpc>
            </a:pPr>
            <a:r>
              <a:rPr lang="en-US" altLang="ko-KR" dirty="0"/>
              <a:t>Consider mapping from texture coordinates to a point a surface </a:t>
            </a:r>
          </a:p>
          <a:p>
            <a:pPr>
              <a:lnSpc>
                <a:spcPct val="90000"/>
              </a:lnSpc>
            </a:pPr>
            <a:r>
              <a:rPr lang="en-US" altLang="ko-KR" dirty="0"/>
              <a:t>Appear to need three functions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ko-KR" dirty="0">
                <a:latin typeface="Times New Roman" charset="0"/>
              </a:rPr>
              <a:t>x  = x(</a:t>
            </a:r>
            <a:r>
              <a:rPr lang="en-US" altLang="ko-KR" dirty="0" err="1">
                <a:latin typeface="Times New Roman" charset="0"/>
              </a:rPr>
              <a:t>s,t</a:t>
            </a:r>
            <a:r>
              <a:rPr lang="en-US" altLang="ko-KR" dirty="0">
                <a:latin typeface="Times New Roman" charset="0"/>
              </a:rPr>
              <a:t>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ko-KR" dirty="0">
                <a:latin typeface="Times New Roman" charset="0"/>
              </a:rPr>
              <a:t>y = y(</a:t>
            </a:r>
            <a:r>
              <a:rPr lang="en-US" altLang="ko-KR" dirty="0" err="1">
                <a:latin typeface="Times New Roman" charset="0"/>
              </a:rPr>
              <a:t>s,t</a:t>
            </a:r>
            <a:r>
              <a:rPr lang="en-US" altLang="ko-KR" dirty="0">
                <a:latin typeface="Times New Roman" charset="0"/>
              </a:rPr>
              <a:t>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ko-KR" dirty="0">
                <a:latin typeface="Times New Roman" charset="0"/>
              </a:rPr>
              <a:t>z = z(</a:t>
            </a:r>
            <a:r>
              <a:rPr lang="en-US" altLang="ko-KR" dirty="0" err="1">
                <a:latin typeface="Times New Roman" charset="0"/>
              </a:rPr>
              <a:t>s,t</a:t>
            </a:r>
            <a:r>
              <a:rPr lang="en-US" altLang="ko-KR" dirty="0">
                <a:latin typeface="Times New Roman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ko-KR" dirty="0">
              <a:latin typeface="Times New Roman" charset="0"/>
            </a:endParaRPr>
          </a:p>
          <a:p>
            <a:pPr>
              <a:lnSpc>
                <a:spcPct val="90000"/>
              </a:lnSpc>
            </a:pPr>
            <a:endParaRPr lang="en-US" altLang="ko-KR" dirty="0"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FF0000"/>
                </a:solidFill>
                <a:latin typeface="Times New Roman" charset="0"/>
              </a:rPr>
              <a:t>But we really want to go the other way</a:t>
            </a:r>
          </a:p>
        </p:txBody>
      </p:sp>
      <p:pic>
        <p:nvPicPr>
          <p:cNvPr id="28678" name="Picture 4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576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Line 5"/>
          <p:cNvSpPr>
            <a:spLocks noChangeShapeType="1"/>
          </p:cNvSpPr>
          <p:nvPr/>
        </p:nvSpPr>
        <p:spPr bwMode="auto">
          <a:xfrm>
            <a:off x="4419600" y="3810000"/>
            <a:ext cx="20574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 flipV="1">
            <a:off x="3962400" y="365760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>
            <a:off x="3962400" y="45720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4268788" y="4460875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/>
              <a:t>s</a:t>
            </a:r>
          </a:p>
        </p:txBody>
      </p:sp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3676650" y="3775075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/>
              <a:t>t</a:t>
            </a:r>
          </a:p>
        </p:txBody>
      </p:sp>
      <p:sp>
        <p:nvSpPr>
          <p:cNvPr id="28684" name="Line 11"/>
          <p:cNvSpPr>
            <a:spLocks noChangeShapeType="1"/>
          </p:cNvSpPr>
          <p:nvPr/>
        </p:nvSpPr>
        <p:spPr bwMode="auto">
          <a:xfrm flipH="1">
            <a:off x="6629400" y="3505200"/>
            <a:ext cx="533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8685" name="Text Box 12"/>
          <p:cNvSpPr txBox="1">
            <a:spLocks noChangeArrowheads="1"/>
          </p:cNvSpPr>
          <p:nvPr/>
        </p:nvSpPr>
        <p:spPr bwMode="auto">
          <a:xfrm>
            <a:off x="6781800" y="3048000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/>
              <a:t>(x,y,z)</a:t>
            </a:r>
          </a:p>
        </p:txBody>
      </p:sp>
      <p:sp>
        <p:nvSpPr>
          <p:cNvPr id="28686" name="Oval 13"/>
          <p:cNvSpPr>
            <a:spLocks noChangeArrowheads="1"/>
          </p:cNvSpPr>
          <p:nvPr/>
        </p:nvSpPr>
        <p:spPr bwMode="auto">
          <a:xfrm>
            <a:off x="4343400" y="3810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8687" name="Oval 14"/>
          <p:cNvSpPr>
            <a:spLocks noChangeArrowheads="1"/>
          </p:cNvSpPr>
          <p:nvPr/>
        </p:nvSpPr>
        <p:spPr bwMode="auto">
          <a:xfrm>
            <a:off x="6553200" y="4343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603763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79701DCD-EF69-435C-9D5E-0B551D42DE09}" type="slidenum">
              <a:rPr lang="es-ES" altLang="ko-KR" sz="1000">
                <a:latin typeface="Arial" charset="0"/>
              </a:rPr>
              <a:pPr lvl="1"/>
              <a:t>13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Backward Mapping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altLang="ko-KR" sz="2700" dirty="0"/>
              <a:t>We really want to go backwards</a:t>
            </a:r>
          </a:p>
          <a:p>
            <a:pPr lvl="1"/>
            <a:r>
              <a:rPr lang="en-US" altLang="ko-KR" dirty="0"/>
              <a:t>Given a pixel, we want to know to which point on an object it corresponds</a:t>
            </a:r>
          </a:p>
          <a:p>
            <a:pPr lvl="1"/>
            <a:r>
              <a:rPr lang="en-US" altLang="ko-KR" dirty="0"/>
              <a:t>Given a point on an object, we want to know to which point in the texture it corresponds</a:t>
            </a:r>
          </a:p>
          <a:p>
            <a:r>
              <a:rPr lang="en-US" altLang="ko-KR" sz="2700" dirty="0"/>
              <a:t>Need a map of the form </a:t>
            </a:r>
          </a:p>
          <a:p>
            <a:pPr lvl="2"/>
            <a:r>
              <a:rPr lang="en-US" altLang="ko-KR" sz="3600" dirty="0">
                <a:latin typeface="Times New Roman" charset="0"/>
              </a:rPr>
              <a:t>s = s(</a:t>
            </a:r>
            <a:r>
              <a:rPr lang="en-US" altLang="ko-KR" sz="3600" dirty="0" err="1">
                <a:latin typeface="Times New Roman" charset="0"/>
              </a:rPr>
              <a:t>x,y,z</a:t>
            </a:r>
            <a:r>
              <a:rPr lang="en-US" altLang="ko-KR" sz="3600" dirty="0">
                <a:latin typeface="Times New Roman" charset="0"/>
              </a:rPr>
              <a:t>)</a:t>
            </a:r>
          </a:p>
          <a:p>
            <a:pPr lvl="2"/>
            <a:r>
              <a:rPr lang="en-US" altLang="ko-KR" sz="3600" dirty="0">
                <a:latin typeface="Times New Roman" charset="0"/>
              </a:rPr>
              <a:t>t = t(</a:t>
            </a:r>
            <a:r>
              <a:rPr lang="en-US" altLang="ko-KR" sz="3600" dirty="0" err="1">
                <a:latin typeface="Times New Roman" charset="0"/>
              </a:rPr>
              <a:t>x,y,z</a:t>
            </a:r>
            <a:r>
              <a:rPr lang="en-US" altLang="ko-KR" sz="3600" dirty="0">
                <a:latin typeface="Times New Roman" charset="0"/>
              </a:rPr>
              <a:t>)</a:t>
            </a:r>
          </a:p>
          <a:p>
            <a:r>
              <a:rPr lang="en-US" altLang="ko-KR" sz="2700" dirty="0"/>
              <a:t>Such functions are difficult to find in general</a:t>
            </a:r>
            <a:r>
              <a:rPr lang="en-US" altLang="ko-KR" dirty="0"/>
              <a:t> </a:t>
            </a:r>
          </a:p>
          <a:p>
            <a:pPr marL="762000" lvl="2" indent="0">
              <a:buNone/>
            </a:pPr>
            <a:endParaRPr lang="en-US" altLang="ko-KR" sz="24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7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6A720399-3B8C-4A5B-9DC3-E0C36A2D36E8}" type="slidenum">
              <a:rPr lang="es-ES" altLang="ko-KR" sz="1000">
                <a:latin typeface="Arial" charset="0"/>
              </a:rPr>
              <a:pPr lvl="1"/>
              <a:t>14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Two-part mapping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One solution to the mapping problem is to first map the texture to a simple intermediate surface</a:t>
            </a:r>
          </a:p>
          <a:p>
            <a:r>
              <a:rPr lang="en-US" altLang="ko-KR" dirty="0"/>
              <a:t>Example: map to cylinder</a:t>
            </a:r>
          </a:p>
        </p:txBody>
      </p:sp>
      <p:pic>
        <p:nvPicPr>
          <p:cNvPr id="30726" name="Picture 5" descr="AN07F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0"/>
            <a:ext cx="3235325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47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682FB9B1-CAA9-40CA-88EF-3CA70F70B969}" type="slidenum">
              <a:rPr lang="es-ES" altLang="ko-KR" sz="1000">
                <a:latin typeface="Arial" charset="0"/>
              </a:rPr>
              <a:pPr lvl="1"/>
              <a:t>15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Cylindrical Mapping</a:t>
            </a:r>
          </a:p>
        </p:txBody>
      </p:sp>
      <p:pic>
        <p:nvPicPr>
          <p:cNvPr id="10" name="Picture 2" descr="http://www.syvum.com/iosundry/teasers/cylind1b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r="456"/>
          <a:stretch/>
        </p:blipFill>
        <p:spPr bwMode="auto">
          <a:xfrm>
            <a:off x="7525646" y="1690687"/>
            <a:ext cx="118872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5"/>
              <p:cNvSpPr/>
              <p:nvPr/>
            </p:nvSpPr>
            <p:spPr>
              <a:xfrm>
                <a:off x="8628680" y="2232838"/>
                <a:ext cx="362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680" y="2232838"/>
                <a:ext cx="36292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9"/>
              <p:cNvSpPr/>
              <p:nvPr/>
            </p:nvSpPr>
            <p:spPr>
              <a:xfrm>
                <a:off x="7982889" y="2950130"/>
                <a:ext cx="370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89" y="2950130"/>
                <a:ext cx="37003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http://www.syvum.com/iosundry/teasers/cylind1b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801"/>
          <a:stretch/>
        </p:blipFill>
        <p:spPr bwMode="auto">
          <a:xfrm>
            <a:off x="6883702" y="1676400"/>
            <a:ext cx="586741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6"/>
          <p:cNvSpPr/>
          <p:nvPr/>
        </p:nvSpPr>
        <p:spPr>
          <a:xfrm>
            <a:off x="2223943" y="5052107"/>
            <a:ext cx="1018520" cy="1015317"/>
          </a:xfrm>
          <a:prstGeom prst="ellipse">
            <a:avLst/>
          </a:prstGeom>
          <a:noFill/>
          <a:ln w="9525"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8"/>
          <p:cNvSpPr/>
          <p:nvPr/>
        </p:nvSpPr>
        <p:spPr>
          <a:xfrm>
            <a:off x="3076268" y="5572124"/>
            <a:ext cx="423831" cy="510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7"/>
          <p:cNvSpPr/>
          <p:nvPr/>
        </p:nvSpPr>
        <p:spPr>
          <a:xfrm>
            <a:off x="6262543" y="5577263"/>
            <a:ext cx="697972" cy="82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6"/>
          <p:cNvSpPr/>
          <p:nvPr/>
        </p:nvSpPr>
        <p:spPr>
          <a:xfrm>
            <a:off x="5535255" y="5829299"/>
            <a:ext cx="106680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7"/>
          <p:cNvSpPr/>
          <p:nvPr/>
        </p:nvSpPr>
        <p:spPr>
          <a:xfrm>
            <a:off x="5535255" y="5114924"/>
            <a:ext cx="1066800" cy="800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5"/>
          <p:cNvSpPr/>
          <p:nvPr/>
        </p:nvSpPr>
        <p:spPr>
          <a:xfrm>
            <a:off x="5535255" y="5029199"/>
            <a:ext cx="106680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9"/>
          <p:cNvSpPr/>
          <p:nvPr/>
        </p:nvSpPr>
        <p:spPr>
          <a:xfrm>
            <a:off x="5535255" y="5815012"/>
            <a:ext cx="106680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110534" y="5551583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cxnSp>
        <p:nvCxnSpPr>
          <p:cNvPr id="22" name="Straight Connector 13"/>
          <p:cNvCxnSpPr/>
          <p:nvPr/>
        </p:nvCxnSpPr>
        <p:spPr>
          <a:xfrm>
            <a:off x="6068655" y="4857749"/>
            <a:ext cx="0" cy="142875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/>
        </p:nvCxnSpPr>
        <p:spPr>
          <a:xfrm flipH="1">
            <a:off x="5001855" y="5572124"/>
            <a:ext cx="2133600" cy="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8"/>
          <p:cNvCxnSpPr/>
          <p:nvPr/>
        </p:nvCxnSpPr>
        <p:spPr>
          <a:xfrm flipH="1">
            <a:off x="5459055" y="5114924"/>
            <a:ext cx="1219200" cy="942975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1"/>
            <a:endCxn id="17" idx="2"/>
          </p:cNvCxnSpPr>
          <p:nvPr/>
        </p:nvCxnSpPr>
        <p:spPr>
          <a:xfrm>
            <a:off x="5535255" y="5514974"/>
            <a:ext cx="0" cy="4000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02055" y="5514974"/>
            <a:ext cx="0" cy="4000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4"/>
          <p:cNvCxnSpPr>
            <a:endCxn id="41" idx="0"/>
          </p:cNvCxnSpPr>
          <p:nvPr/>
        </p:nvCxnSpPr>
        <p:spPr>
          <a:xfrm flipH="1" flipV="1">
            <a:off x="6324687" y="5657849"/>
            <a:ext cx="10184" cy="328615"/>
          </a:xfrm>
          <a:prstGeom prst="line">
            <a:avLst/>
          </a:prstGeom>
          <a:ln>
            <a:solidFill>
              <a:srgbClr val="9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06855" y="5553974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50547" y="4844534"/>
            <a:ext cx="245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71623" y="5965566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z</a:t>
            </a:r>
          </a:p>
        </p:txBody>
      </p:sp>
      <p:cxnSp>
        <p:nvCxnSpPr>
          <p:cNvPr id="31" name="Straight Connector 40"/>
          <p:cNvCxnSpPr/>
          <p:nvPr/>
        </p:nvCxnSpPr>
        <p:spPr>
          <a:xfrm>
            <a:off x="6394401" y="5820739"/>
            <a:ext cx="384829" cy="146342"/>
          </a:xfrm>
          <a:prstGeom prst="line">
            <a:avLst/>
          </a:prstGeom>
          <a:ln>
            <a:solidFill>
              <a:srgbClr val="9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678255" y="5785320"/>
                <a:ext cx="7337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𝑣</m:t>
                      </m:r>
                      <m:r>
                        <a:rPr lang="en-US" sz="1400" b="0" i="1" smtClean="0">
                          <a:latin typeface="Cambria Math"/>
                        </a:rPr>
                        <m:t>= .4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255" y="5785320"/>
                <a:ext cx="733727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3571567" y="5553974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468349" y="6051338"/>
                <a:ext cx="8372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𝑢</m:t>
                      </m:r>
                      <m:r>
                        <a:rPr lang="en-US" sz="1400" b="0" i="1" smtClean="0">
                          <a:latin typeface="Cambria Math"/>
                        </a:rPr>
                        <m:t>= .85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349" y="6051338"/>
                <a:ext cx="837217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60"/>
          <p:cNvSpPr/>
          <p:nvPr/>
        </p:nvSpPr>
        <p:spPr>
          <a:xfrm>
            <a:off x="2303599" y="5132483"/>
            <a:ext cx="859536" cy="8572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49"/>
          <p:cNvCxnSpPr/>
          <p:nvPr/>
        </p:nvCxnSpPr>
        <p:spPr>
          <a:xfrm flipH="1">
            <a:off x="1666567" y="5572124"/>
            <a:ext cx="2133600" cy="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15259" y="4844534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z</a:t>
            </a:r>
          </a:p>
        </p:txBody>
      </p:sp>
      <p:cxnSp>
        <p:nvCxnSpPr>
          <p:cNvPr id="38" name="Straight Connector 48"/>
          <p:cNvCxnSpPr/>
          <p:nvPr/>
        </p:nvCxnSpPr>
        <p:spPr>
          <a:xfrm>
            <a:off x="2733367" y="4857749"/>
            <a:ext cx="0" cy="142875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63"/>
          <p:cNvSpPr/>
          <p:nvPr/>
        </p:nvSpPr>
        <p:spPr>
          <a:xfrm>
            <a:off x="3018709" y="5838824"/>
            <a:ext cx="54864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803436" y="5688567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sp>
        <p:nvSpPr>
          <p:cNvPr id="41" name="Oval 10"/>
          <p:cNvSpPr/>
          <p:nvPr/>
        </p:nvSpPr>
        <p:spPr>
          <a:xfrm>
            <a:off x="6297255" y="5657849"/>
            <a:ext cx="54864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2"/>
          <p:cNvCxnSpPr/>
          <p:nvPr/>
        </p:nvCxnSpPr>
        <p:spPr>
          <a:xfrm>
            <a:off x="3107863" y="5939208"/>
            <a:ext cx="454804" cy="172700"/>
          </a:xfrm>
          <a:prstGeom prst="line">
            <a:avLst/>
          </a:prstGeom>
          <a:ln>
            <a:solidFill>
              <a:srgbClr val="9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1000" y="1422122"/>
                <a:ext cx="675445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How to texture map cylinders and cones: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Given a point P on the surface: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If it’s on one of the caps, map as though the cap is a plane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If it’s on the curved surface: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Use the position of the point around the perimeter to determine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𝑢</m:t>
                    </m:r>
                  </m:oMath>
                </a14:m>
                <a:endParaRPr lang="en-US" altLang="ko-KR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Use the height of the point to determine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𝑣</m:t>
                    </m:r>
                  </m:oMath>
                </a14:m>
                <a:endParaRPr lang="en-US" altLang="ko-K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22122"/>
                <a:ext cx="6754455" cy="3416320"/>
              </a:xfrm>
              <a:prstGeom prst="rect">
                <a:avLst/>
              </a:prstGeom>
              <a:blipFill rotWithShape="1">
                <a:blip r:embed="rId7"/>
                <a:stretch>
                  <a:fillRect l="-1264" t="-1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67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F4DFAF49-92A1-437B-AB2C-A07B8C310EF5}" type="slidenum">
              <a:rPr lang="es-ES" altLang="ko-KR" sz="1000">
                <a:latin typeface="Arial" charset="0"/>
              </a:rPr>
              <a:pPr lvl="1"/>
              <a:t>16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Spherical Map</a:t>
            </a:r>
          </a:p>
        </p:txBody>
      </p:sp>
      <p:pic>
        <p:nvPicPr>
          <p:cNvPr id="9" name="Picture 10" descr="mapping_spheres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752600"/>
            <a:ext cx="2107225" cy="193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457200" y="1369058"/>
                <a:ext cx="5257800" cy="2315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190500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1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ＭＳ Ｐゴシック" charset="-128"/>
                  </a:defRPr>
                </a:lvl1pPr>
                <a:lvl2pPr marL="571500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­"/>
                  <a:defRPr sz="26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2pPr>
                <a:lvl3pPr marL="952500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r>
                  <a:rPr lang="en-US" sz="2400" kern="0" dirty="0"/>
                  <a:t>Texture mapping spheres:</a:t>
                </a:r>
              </a:p>
              <a:p>
                <a:pPr lvl="1"/>
                <a:r>
                  <a:rPr lang="en-US" sz="2000" kern="0" dirty="0"/>
                  <a:t>Find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/>
                      </a:rPr>
                      <m:t>(</m:t>
                    </m:r>
                    <m:r>
                      <a:rPr lang="en-US" sz="2000" i="1" kern="0" smtClean="0">
                        <a:latin typeface="Cambria Math"/>
                      </a:rPr>
                      <m:t>𝑢</m:t>
                    </m:r>
                    <m:r>
                      <a:rPr lang="en-US" sz="2000" i="1" kern="0" smtClean="0">
                        <a:latin typeface="Cambria Math"/>
                      </a:rPr>
                      <m:t>, </m:t>
                    </m:r>
                    <m:r>
                      <a:rPr lang="en-US" sz="2000" i="1" kern="0" smtClean="0">
                        <a:latin typeface="Cambria Math"/>
                      </a:rPr>
                      <m:t>𝑣</m:t>
                    </m:r>
                    <m:r>
                      <a:rPr lang="en-US" sz="2000" i="1" kern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kern="0" dirty="0"/>
                  <a:t> coordinates for P</a:t>
                </a:r>
              </a:p>
              <a:p>
                <a:pPr lvl="1"/>
                <a:endParaRPr lang="en-US" sz="900" kern="0" dirty="0"/>
              </a:p>
              <a:p>
                <a:pPr lvl="1"/>
                <a:r>
                  <a:rPr lang="en-US" sz="2000" kern="0" dirty="0"/>
                  <a:t>We compute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000" kern="0" dirty="0"/>
                  <a:t> the same we do for cylinders and cones</a:t>
                </a:r>
              </a:p>
              <a:p>
                <a:pPr lvl="1"/>
                <a:endParaRPr lang="en-US" sz="1000" kern="0" dirty="0"/>
              </a:p>
              <a:p>
                <a:pPr lvl="1"/>
                <a:r>
                  <a:rPr lang="en-US" sz="2000" kern="0" dirty="0"/>
                  <a:t>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𝑣</m:t>
                    </m:r>
                    <m:r>
                      <a:rPr lang="en-US" sz="2000" i="1" kern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kern="0" dirty="0"/>
                  <a:t> or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𝑣</m:t>
                    </m:r>
                    <m:r>
                      <a:rPr lang="en-US" sz="2000" i="1" kern="0">
                        <a:latin typeface="Cambria Math"/>
                      </a:rPr>
                      <m:t>=1</m:t>
                    </m:r>
                  </m:oMath>
                </a14:m>
                <a:r>
                  <a:rPr lang="en-US" sz="2000" kern="0" dirty="0"/>
                  <a:t>, there is a singularity.  Set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000" kern="0" dirty="0"/>
                  <a:t> to some predefined value.  </a:t>
                </a:r>
                <a:br>
                  <a:rPr lang="en-US" sz="2000" kern="0" dirty="0"/>
                </a:br>
                <a:r>
                  <a:rPr lang="en-US" sz="2000" kern="0" dirty="0"/>
                  <a:t>(0.5 is good)</a:t>
                </a:r>
              </a:p>
              <a:p>
                <a:pPr lvl="1"/>
                <a:endParaRPr lang="en-US" sz="1050" i="1" kern="0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𝑣</m:t>
                    </m:r>
                    <m:r>
                      <a:rPr lang="en-US" sz="2000" i="1" ker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0" dirty="0"/>
                  <a:t>is a function of the latitude of P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369058"/>
                <a:ext cx="5257800" cy="2315004"/>
              </a:xfrm>
              <a:prstGeom prst="rect">
                <a:avLst/>
              </a:prstGeom>
              <a:blipFill rotWithShape="1">
                <a:blip r:embed="rId3"/>
                <a:stretch>
                  <a:fillRect l="-1506" t="-1847" b="-509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66800" y="4936458"/>
                <a:ext cx="1523879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936458"/>
                <a:ext cx="1523879" cy="616644"/>
              </a:xfrm>
              <a:prstGeom prst="rect">
                <a:avLst/>
              </a:prstGeom>
              <a:blipFill rotWithShape="1">
                <a:blip r:embed="rId4"/>
                <a:stretch>
                  <a:fillRect r="-17600" b="-19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05200" y="4956584"/>
                <a:ext cx="1489895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956584"/>
                <a:ext cx="1489895" cy="562975"/>
              </a:xfrm>
              <a:prstGeom prst="rect">
                <a:avLst/>
              </a:prstGeom>
              <a:blipFill rotWithShape="1">
                <a:blip r:embed="rId5"/>
                <a:stretch>
                  <a:fillRect r="-1803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4"/>
              <p:cNvSpPr/>
              <p:nvPr/>
            </p:nvSpPr>
            <p:spPr>
              <a:xfrm>
                <a:off x="6248400" y="5029200"/>
                <a:ext cx="1137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/>
                  <a:t> = radius </a:t>
                </a:r>
              </a:p>
            </p:txBody>
          </p:sp>
        </mc:Choice>
        <mc:Fallback xmlns="">
          <p:sp>
            <p:nvSpPr>
              <p:cNvPr id="13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5029200"/>
                <a:ext cx="1137106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13115" r="-37968" b="-606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5"/>
              <p:cNvSpPr/>
              <p:nvPr/>
            </p:nvSpPr>
            <p:spPr>
              <a:xfrm>
                <a:off x="3722728" y="5867400"/>
                <a:ext cx="1230272" cy="61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28" y="5867400"/>
                <a:ext cx="1230272" cy="615105"/>
              </a:xfrm>
              <a:prstGeom prst="rect">
                <a:avLst/>
              </a:prstGeom>
              <a:blipFill rotWithShape="1">
                <a:blip r:embed="rId7"/>
                <a:stretch>
                  <a:fillRect r="-1435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2400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E0E73443-3BFB-4664-B195-5CFACCE6C82A}" type="slidenum">
              <a:rPr lang="es-ES" altLang="ko-KR" sz="1000">
                <a:latin typeface="Arial" charset="0"/>
              </a:rPr>
              <a:pPr lvl="1"/>
              <a:t>17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Box Mapping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Easy to use with simple orthographic projection</a:t>
            </a:r>
          </a:p>
          <a:p>
            <a:r>
              <a:rPr lang="en-US" altLang="ko-KR" dirty="0"/>
              <a:t>Also used in environment maps</a:t>
            </a:r>
          </a:p>
        </p:txBody>
      </p:sp>
      <p:pic>
        <p:nvPicPr>
          <p:cNvPr id="33798" name="Picture 4" descr="AN07F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3505200" cy="15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6" name="Picture 2" descr="Diffuse transmi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68980"/>
            <a:ext cx="4800600" cy="285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605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 Complex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534400" cy="4724400"/>
              </a:xfrm>
            </p:spPr>
            <p:txBody>
              <a:bodyPr/>
              <a:lstStyle/>
              <a:p>
                <a:r>
                  <a:rPr lang="en-US" altLang="ko-KR" sz="2800" dirty="0"/>
                  <a:t>Sometimes, reducing objects to primitives for texture mapping doesn’t achieve the right result.</a:t>
                </a:r>
              </a:p>
              <a:p>
                <a:pPr lvl="1"/>
                <a:r>
                  <a:rPr lang="en-US" altLang="ko-KR" sz="2400" dirty="0"/>
                  <a:t>Consider a simple house shape as an example</a:t>
                </a:r>
              </a:p>
              <a:p>
                <a:pPr lvl="1"/>
                <a:r>
                  <a:rPr lang="en-US" altLang="ko-KR" sz="2400" dirty="0"/>
                  <a:t>If we texture map it using polygons, we get discontinuities at some edges.</a:t>
                </a:r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r>
                  <a:rPr lang="en-US" altLang="ko-KR" sz="2900" dirty="0"/>
                  <a:t>Solution:  Pretend object is a sphere and texture map using the sphere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900" i="1">
                            <a:latin typeface="Cambria Math"/>
                          </a:rPr>
                          <m:t>𝑢</m:t>
                        </m:r>
                        <m:r>
                          <a:rPr lang="en-US" altLang="ko-KR" sz="2900" i="1">
                            <a:latin typeface="Cambria Math"/>
                          </a:rPr>
                          <m:t>, </m:t>
                        </m:r>
                        <m:r>
                          <a:rPr lang="en-US" altLang="ko-KR" sz="2900" i="1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ko-KR" sz="2900" dirty="0"/>
                  <a:t> map</a:t>
                </a:r>
              </a:p>
              <a:p>
                <a:pPr lvl="1"/>
                <a:endParaRPr lang="en-US" altLang="ko-KR" sz="2400" dirty="0"/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534400" cy="4724400"/>
              </a:xfrm>
              <a:blipFill rotWithShape="1">
                <a:blip r:embed="rId3"/>
                <a:stretch>
                  <a:fillRect l="-1286" t="-1290" r="-1929" b="-17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18</a:t>
            </a:fld>
            <a:endParaRPr lang="es-ES" altLang="ko-KR"/>
          </a:p>
        </p:txBody>
      </p:sp>
      <p:graphicFrame>
        <p:nvGraphicFramePr>
          <p:cNvPr id="5" name="Object 5"/>
          <p:cNvGraphicFramePr>
            <a:graphicFrameLocks/>
          </p:cNvGraphicFramePr>
          <p:nvPr/>
        </p:nvGraphicFramePr>
        <p:xfrm>
          <a:off x="2209800" y="3565469"/>
          <a:ext cx="1828799" cy="188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514686" imgH="1552792" progId="PBrush">
                  <p:embed/>
                </p:oleObj>
              </mc:Choice>
              <mc:Fallback>
                <p:oleObj name="Bitmap Image" r:id="rId4" imgW="1514686" imgH="1552792" progId="PBrush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65469"/>
                        <a:ext cx="1828799" cy="188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5" descr="house1"/>
          <p:cNvPicPr>
            <a:picLocks noChangeArrowheads="1"/>
          </p:cNvPicPr>
          <p:nvPr/>
        </p:nvPicPr>
        <p:blipFill rotWithShape="1">
          <a:blip r:embed="rId6" cstate="print"/>
          <a:srcRect l="4348"/>
          <a:stretch/>
        </p:blipFill>
        <p:spPr bwMode="auto">
          <a:xfrm>
            <a:off x="5029200" y="3581400"/>
            <a:ext cx="1905000" cy="1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4171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 Complex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</p:spPr>
            <p:txBody>
              <a:bodyPr/>
              <a:lstStyle/>
              <a:p>
                <a:r>
                  <a:rPr lang="en-US" altLang="ko-KR" sz="2400" dirty="0"/>
                  <a:t>Intuitive approach:  Place a bounding sphere around the complex object</a:t>
                </a:r>
              </a:p>
              <a:p>
                <a:pPr lvl="1"/>
                <a:r>
                  <a:rPr lang="en-US" altLang="ko-KR" sz="2000" dirty="0"/>
                  <a:t>Find ray’s object space intersection with bounding sphere</a:t>
                </a:r>
              </a:p>
              <a:p>
                <a:pPr lvl="1"/>
                <a:r>
                  <a:rPr lang="en-US" altLang="ko-KR" sz="2000" dirty="0"/>
                  <a:t>Convert to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(</m:t>
                    </m:r>
                    <m:r>
                      <a:rPr lang="en-US" altLang="ko-KR" sz="2000" i="1">
                        <a:latin typeface="Cambria Math"/>
                      </a:rPr>
                      <m:t>𝑢</m:t>
                    </m:r>
                    <m:r>
                      <a:rPr lang="en-US" altLang="ko-KR" sz="2000" i="1">
                        <a:latin typeface="Cambria Math"/>
                      </a:rPr>
                      <m:t>, </m:t>
                    </m:r>
                    <m:r>
                      <a:rPr lang="en-US" altLang="ko-KR" sz="2000" i="1">
                        <a:latin typeface="Cambria Math"/>
                      </a:rPr>
                      <m:t>𝑣</m:t>
                    </m:r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2000" dirty="0"/>
                  <a:t> coordinates</a:t>
                </a:r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We actually don’t need a bounding sphere!</a:t>
                </a:r>
              </a:p>
              <a:p>
                <a:pPr lvl="1"/>
                <a:r>
                  <a:rPr lang="en-US" altLang="ko-KR" sz="2000" dirty="0"/>
                  <a:t>Once we have the intersection point with the object, we just treat it as though it were on a sphere passing through the point.  Same results, but different radii.</a:t>
                </a:r>
              </a:p>
              <a:p>
                <a:pPr lvl="1"/>
                <a:endParaRPr lang="en-US" altLang="ko-KR" sz="18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  <a:blipFill rotWithShape="1">
                <a:blip r:embed="rId2"/>
                <a:stretch>
                  <a:fillRect l="-974" t="-903" b="-13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19</a:t>
            </a:fld>
            <a:endParaRPr lang="es-ES" altLang="ko-KR"/>
          </a:p>
        </p:txBody>
      </p:sp>
      <p:pic>
        <p:nvPicPr>
          <p:cNvPr id="7" name="Picture 7" descr="mapping_complex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971800"/>
            <a:ext cx="6117743" cy="164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8832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895600"/>
            <a:ext cx="7772400" cy="1143000"/>
          </a:xfrm>
        </p:spPr>
        <p:txBody>
          <a:bodyPr/>
          <a:lstStyle/>
          <a:p>
            <a:r>
              <a:rPr lang="en-US" altLang="ko-KR" dirty="0"/>
              <a:t>Chapter 7. </a:t>
            </a:r>
            <a:br>
              <a:rPr lang="en-US" altLang="ko-KR" dirty="0"/>
            </a:br>
            <a:r>
              <a:rPr lang="en-US" altLang="ko-KR" dirty="0"/>
              <a:t>Discrete Techniques:</a:t>
            </a:r>
            <a:br>
              <a:rPr lang="en-US" altLang="ko-KR" dirty="0"/>
            </a:br>
            <a:r>
              <a:rPr lang="en-US" altLang="ko-KR" dirty="0"/>
              <a:t>Texture Mapping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489F3115-37A9-48FB-81D8-CBC77457148B}" type="slidenum">
              <a:rPr lang="es-ES" altLang="ko-KR" sz="1000">
                <a:latin typeface="Arial" charset="0"/>
              </a:rPr>
              <a:pPr lvl="1"/>
              <a:t>2</a:t>
            </a:fld>
            <a:endParaRPr lang="es-ES" altLang="ko-KR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80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 Complex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</p:spPr>
            <p:txBody>
              <a:bodyPr/>
              <a:lstStyle/>
              <a:p>
                <a:r>
                  <a:rPr lang="en-US" altLang="ko-KR" sz="2400" dirty="0"/>
                  <a:t>When we treat the object intersection point as a point on a sphere passing through the point, our “sphere” won’t always have the same radius</a:t>
                </a:r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What radius to use?</a:t>
                </a:r>
              </a:p>
              <a:p>
                <a:pPr lvl="1"/>
                <a:r>
                  <a:rPr lang="en-US" altLang="ko-KR" sz="2000" dirty="0"/>
                  <a:t>Compute  radius as  distance from defined or computed center of  complex object to the intersection point.  Use that as the radius for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/>
                          </a:rPr>
                          <m:t>𝑢</m:t>
                        </m:r>
                        <m:r>
                          <a:rPr lang="en-US" altLang="ko-KR" sz="2000" i="1">
                            <a:latin typeface="Cambria Math"/>
                          </a:rPr>
                          <m:t>, </m:t>
                        </m:r>
                        <m:r>
                          <a:rPr lang="en-US" altLang="ko-KR" sz="2000" i="1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ko-KR" sz="2000" dirty="0"/>
                  <a:t> mapping.</a:t>
                </a:r>
              </a:p>
              <a:p>
                <a:pPr lvl="1"/>
                <a:endParaRPr lang="en-US" altLang="ko-KR" sz="1400" dirty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  <a:blipFill rotWithShape="1">
                <a:blip r:embed="rId2"/>
                <a:stretch>
                  <a:fillRect l="-974" t="-90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20</a:t>
            </a:fld>
            <a:endParaRPr lang="es-ES" altLang="ko-KR"/>
          </a:p>
        </p:txBody>
      </p:sp>
      <p:pic>
        <p:nvPicPr>
          <p:cNvPr id="6" name="Picture 10" descr="screwed-up-circl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64" y="2743200"/>
            <a:ext cx="556022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5395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 Complex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</p:spPr>
            <p:txBody>
              <a:bodyPr/>
              <a:lstStyle/>
              <a:p>
                <a:r>
                  <a:rPr lang="en-US" altLang="ko-KR" sz="2400" dirty="0"/>
                  <a:t>Results of spherical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/>
                          </a:rPr>
                          <m:t>𝑢</m:t>
                        </m:r>
                        <m:r>
                          <a:rPr lang="en-US" altLang="ko-KR" sz="2400" i="1">
                            <a:latin typeface="Cambria Math"/>
                          </a:rPr>
                          <m:t>, </m:t>
                        </m:r>
                        <m:r>
                          <a:rPr lang="en-US" altLang="ko-KR" sz="2400" i="1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ko-KR" sz="2400" dirty="0"/>
                  <a:t> mapping on house: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You can also use cylindrical or planar mappings</a:t>
                </a:r>
                <a:br>
                  <a:rPr lang="en-US" altLang="ko-KR" sz="2400" dirty="0"/>
                </a:br>
                <a:r>
                  <a:rPr lang="en-US" altLang="ko-KR" sz="2400" dirty="0"/>
                  <a:t>when texture mapping complex objects</a:t>
                </a:r>
              </a:p>
              <a:p>
                <a:pPr lvl="1"/>
                <a:r>
                  <a:rPr lang="en-US" altLang="ko-KR" sz="2000" dirty="0"/>
                  <a:t>Each has drawbacks</a:t>
                </a:r>
              </a:p>
              <a:p>
                <a:pPr lvl="2"/>
                <a:r>
                  <a:rPr lang="en-US" altLang="ko-KR" sz="1600" dirty="0"/>
                  <a:t>Spherical: warping at the “poles” of the object (the top of the house)</a:t>
                </a:r>
              </a:p>
              <a:p>
                <a:pPr lvl="2"/>
                <a:r>
                  <a:rPr lang="en-US" altLang="ko-KR" sz="1600" dirty="0"/>
                  <a:t>Cylindrical (not shown here): discontinuities at the caps</a:t>
                </a:r>
              </a:p>
              <a:p>
                <a:pPr lvl="2"/>
                <a:r>
                  <a:rPr lang="en-US" altLang="ko-KR" sz="1600" dirty="0"/>
                  <a:t>Planar: one axis is ignored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  <a:blipFill rotWithShape="1">
                <a:blip r:embed="rId3"/>
                <a:stretch>
                  <a:fillRect l="-974" t="-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21</a:t>
            </a:fld>
            <a:endParaRPr lang="es-ES" altLang="ko-KR"/>
          </a:p>
        </p:txBody>
      </p:sp>
      <p:graphicFrame>
        <p:nvGraphicFramePr>
          <p:cNvPr id="5" name="개체 4"/>
          <p:cNvGraphicFramePr>
            <a:graphicFrameLocks/>
          </p:cNvGraphicFramePr>
          <p:nvPr/>
        </p:nvGraphicFramePr>
        <p:xfrm>
          <a:off x="7086600" y="1143000"/>
          <a:ext cx="1828800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600000" imgH="1486107" progId="PBrush">
                  <p:embed/>
                </p:oleObj>
              </mc:Choice>
              <mc:Fallback>
                <p:oleObj name="Bitmap Image" r:id="rId4" imgW="1600000" imgH="1486107" progId="PBrush">
                  <p:embed/>
                  <p:pic>
                    <p:nvPicPr>
                      <p:cNvPr id="5" name="개체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143000"/>
                        <a:ext cx="1828800" cy="170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/>
          </p:cNvGraphicFramePr>
          <p:nvPr/>
        </p:nvGraphicFramePr>
        <p:xfrm>
          <a:off x="1066800" y="4343400"/>
          <a:ext cx="72390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238095" imgH="1295238" progId="PBrush">
                  <p:embed/>
                </p:oleObj>
              </mc:Choice>
              <mc:Fallback>
                <p:oleObj name="Bitmap Image" r:id="rId6" imgW="6238095" imgH="1295238" progId="PBrush">
                  <p:embed/>
                  <p:pic>
                    <p:nvPicPr>
                      <p:cNvPr id="7" name="개체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343400"/>
                        <a:ext cx="72390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380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Combining texture mapping </a:t>
            </a:r>
            <a:br>
              <a:rPr lang="en-US" altLang="ko-KR" dirty="0"/>
            </a:br>
            <a:r>
              <a:rPr lang="en-US" altLang="ko-KR" dirty="0"/>
              <a:t>and shading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22</a:t>
            </a:fld>
            <a:endParaRPr lang="es-ES" altLang="ko-KR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524000"/>
            <a:ext cx="7620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0184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Combining texture mapping </a:t>
            </a:r>
            <a:br>
              <a:rPr lang="en-US" altLang="ko-KR" dirty="0"/>
            </a:br>
            <a:r>
              <a:rPr lang="en-US" altLang="ko-KR" dirty="0"/>
              <a:t>and shading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1295400"/>
            <a:ext cx="8763000" cy="4724400"/>
          </a:xfrm>
        </p:spPr>
        <p:txBody>
          <a:bodyPr/>
          <a:lstStyle/>
          <a:p>
            <a:r>
              <a:rPr lang="en-US" altLang="ko-KR" sz="2400" dirty="0"/>
              <a:t>Final pixel color = a combination of texture color and color under standard OpenGL </a:t>
            </a:r>
            <a:r>
              <a:rPr lang="en-US" altLang="ko-KR" sz="2400" dirty="0" err="1"/>
              <a:t>Phong</a:t>
            </a:r>
            <a:r>
              <a:rPr lang="en-US" altLang="ko-KR" sz="2400" dirty="0"/>
              <a:t> lighting</a:t>
            </a:r>
          </a:p>
          <a:p>
            <a:endParaRPr lang="en-US" altLang="ko-KR" sz="1400" dirty="0"/>
          </a:p>
          <a:p>
            <a:r>
              <a:rPr lang="en-US" altLang="ko-KR" sz="2400" dirty="0"/>
              <a:t>GL_MODULATE:</a:t>
            </a:r>
            <a:br>
              <a:rPr lang="en-US" altLang="ko-KR" sz="2400" dirty="0"/>
            </a:br>
            <a:r>
              <a:rPr lang="en-US" altLang="ko-KR" sz="2400" dirty="0"/>
              <a:t>multiply texture and </a:t>
            </a:r>
            <a:r>
              <a:rPr lang="en-US" altLang="ko-KR" sz="2400" dirty="0" err="1"/>
              <a:t>Phong</a:t>
            </a:r>
            <a:r>
              <a:rPr lang="en-US" altLang="ko-KR" sz="2400" dirty="0"/>
              <a:t> lighting color</a:t>
            </a:r>
          </a:p>
          <a:p>
            <a:endParaRPr lang="en-US" altLang="ko-KR" sz="1600" dirty="0"/>
          </a:p>
          <a:p>
            <a:r>
              <a:rPr lang="en-US" altLang="ko-KR" sz="2400" dirty="0"/>
              <a:t>GL_BLEND:</a:t>
            </a:r>
            <a:br>
              <a:rPr lang="en-US" altLang="ko-KR" sz="2400" dirty="0"/>
            </a:br>
            <a:r>
              <a:rPr lang="en-US" altLang="ko-KR" sz="2400" dirty="0"/>
              <a:t>linear combination of texture and </a:t>
            </a:r>
            <a:r>
              <a:rPr lang="en-US" altLang="ko-KR" sz="2400" dirty="0" err="1"/>
              <a:t>Phong</a:t>
            </a:r>
            <a:r>
              <a:rPr lang="en-US" altLang="ko-KR" sz="2400" dirty="0"/>
              <a:t> lighting color</a:t>
            </a:r>
          </a:p>
          <a:p>
            <a:endParaRPr lang="en-US" altLang="ko-KR" sz="1600" dirty="0"/>
          </a:p>
          <a:p>
            <a:r>
              <a:rPr lang="en-US" altLang="ko-KR" sz="2400" dirty="0"/>
              <a:t>GL_REPLACE:</a:t>
            </a:r>
            <a:br>
              <a:rPr lang="en-US" altLang="ko-KR" sz="2400" dirty="0"/>
            </a:br>
            <a:r>
              <a:rPr lang="en-US" altLang="ko-KR" sz="2400" dirty="0"/>
              <a:t>use texture color only (ignore </a:t>
            </a:r>
            <a:r>
              <a:rPr lang="en-US" altLang="ko-KR" sz="2400" dirty="0" err="1"/>
              <a:t>Phong</a:t>
            </a:r>
            <a:r>
              <a:rPr lang="en-US" altLang="ko-KR" sz="2400" dirty="0"/>
              <a:t> lighting)</a:t>
            </a:r>
          </a:p>
          <a:p>
            <a:endParaRPr lang="en-US" altLang="ko-KR" sz="1600" dirty="0"/>
          </a:p>
          <a:p>
            <a:r>
              <a:rPr lang="en-US" altLang="ko-KR" sz="2400" dirty="0"/>
              <a:t>Example:</a:t>
            </a:r>
            <a:br>
              <a:rPr lang="en-US" altLang="ko-KR" sz="2400" dirty="0"/>
            </a:br>
            <a:r>
              <a:rPr lang="en-US" altLang="ko-KR" sz="2400" dirty="0"/>
              <a:t>  </a:t>
            </a:r>
            <a:r>
              <a:rPr lang="en-US" altLang="ko-KR" sz="1800" dirty="0" err="1">
                <a:solidFill>
                  <a:srgbClr val="0000CC"/>
                </a:solidFill>
              </a:rPr>
              <a:t>glTexEnvf</a:t>
            </a:r>
            <a:r>
              <a:rPr lang="en-US" altLang="ko-KR" sz="1800" dirty="0">
                <a:solidFill>
                  <a:srgbClr val="0000CC"/>
                </a:solidFill>
              </a:rPr>
              <a:t>(GL_TEXTURE_ENV,GL_TEXTURE_ENV_MODE, GL_REPLACE);</a:t>
            </a:r>
            <a:endParaRPr lang="ko-KR" altLang="en-US" sz="1800" dirty="0">
              <a:solidFill>
                <a:srgbClr val="0000CC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23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1753510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231C033F-E507-4CE6-AB78-CC25C5218096}" type="slidenum">
              <a:rPr lang="es-ES" altLang="ko-KR" sz="1000">
                <a:latin typeface="Arial" charset="0"/>
              </a:rPr>
              <a:pPr lvl="1"/>
              <a:t>24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150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Texture Mapping</a:t>
            </a:r>
          </a:p>
        </p:txBody>
      </p:sp>
      <p:pic>
        <p:nvPicPr>
          <p:cNvPr id="21509" name="Picture 5" descr="hu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00200"/>
            <a:ext cx="3733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0" name="Picture 7" descr="hue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3724275" cy="37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Text Box 8"/>
          <p:cNvSpPr txBox="1">
            <a:spLocks noChangeArrowheads="1"/>
          </p:cNvSpPr>
          <p:nvPr/>
        </p:nvSpPr>
        <p:spPr bwMode="auto">
          <a:xfrm>
            <a:off x="1270000" y="5637213"/>
            <a:ext cx="24399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>
                <a:latin typeface="Arial" charset="0"/>
              </a:rPr>
              <a:t>geometric model</a:t>
            </a:r>
          </a:p>
        </p:txBody>
      </p:sp>
      <p:sp>
        <p:nvSpPr>
          <p:cNvPr id="21512" name="Text Box 10"/>
          <p:cNvSpPr txBox="1">
            <a:spLocks noChangeArrowheads="1"/>
          </p:cNvSpPr>
          <p:nvPr/>
        </p:nvSpPr>
        <p:spPr bwMode="auto">
          <a:xfrm>
            <a:off x="5486400" y="5638800"/>
            <a:ext cx="2303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>
                <a:latin typeface="Arial" charset="0"/>
              </a:rPr>
              <a:t>texture mapped</a:t>
            </a:r>
          </a:p>
        </p:txBody>
      </p:sp>
    </p:spTree>
    <p:extLst>
      <p:ext uri="{BB962C8B-B14F-4D97-AF65-F5344CB8AC3E}">
        <p14:creationId xmlns:p14="http://schemas.microsoft.com/office/powerpoint/2010/main" val="97557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38200" y="2209800"/>
            <a:ext cx="7772400" cy="1143000"/>
          </a:xfrm>
        </p:spPr>
        <p:txBody>
          <a:bodyPr/>
          <a:lstStyle/>
          <a:p>
            <a:r>
              <a:rPr lang="en-US" altLang="ko-KR" dirty="0"/>
              <a:t>OpenGL Texture Mapping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C4B837D3-7D69-41C1-B151-152B5C9CC073}" type="slidenum">
              <a:rPr lang="es-ES" altLang="ko-KR" sz="1000">
                <a:latin typeface="Arial" charset="0"/>
              </a:rPr>
              <a:pPr lvl="1"/>
              <a:t>25</a:t>
            </a:fld>
            <a:endParaRPr lang="es-ES" altLang="ko-KR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536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C008BC4E-FF04-46F7-A513-B1853593AE83}" type="slidenum">
              <a:rPr lang="es-ES" altLang="ko-KR" sz="1000">
                <a:latin typeface="Arial" charset="0"/>
              </a:rPr>
              <a:pPr lvl="1"/>
              <a:t>26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Basic Stragegy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90550" indent="-590550">
              <a:buFontTx/>
              <a:buNone/>
            </a:pPr>
            <a:r>
              <a:rPr lang="en-US" altLang="ko-KR" dirty="0"/>
              <a:t>Three steps to applying a texture</a:t>
            </a:r>
          </a:p>
          <a:p>
            <a:pPr marL="952500" lvl="1" indent="-495300">
              <a:buFontTx/>
              <a:buAutoNum type="arabicPeriod"/>
            </a:pPr>
            <a:r>
              <a:rPr lang="en-US" altLang="ko-KR" dirty="0"/>
              <a:t>specify the texture</a:t>
            </a:r>
          </a:p>
          <a:p>
            <a:pPr marL="1295400" lvl="2" indent="-381000"/>
            <a:r>
              <a:rPr lang="en-US" altLang="ko-KR" sz="2400" dirty="0"/>
              <a:t>read or generate image</a:t>
            </a:r>
          </a:p>
          <a:p>
            <a:pPr marL="1295400" lvl="2" indent="-381000"/>
            <a:r>
              <a:rPr lang="en-US" altLang="ko-KR" sz="2400" dirty="0"/>
              <a:t>assign to texture</a:t>
            </a:r>
          </a:p>
          <a:p>
            <a:pPr marL="1295400" lvl="2" indent="-381000"/>
            <a:r>
              <a:rPr lang="en-US" altLang="ko-KR" sz="2400" dirty="0"/>
              <a:t>enable texturing</a:t>
            </a:r>
          </a:p>
          <a:p>
            <a:pPr marL="952500" lvl="1" indent="-495300">
              <a:buFontTx/>
              <a:buAutoNum type="arabicPeriod"/>
            </a:pPr>
            <a:r>
              <a:rPr lang="en-US" altLang="ko-KR" dirty="0"/>
              <a:t>assign texture coordinates to vertices</a:t>
            </a:r>
          </a:p>
          <a:p>
            <a:pPr marL="1295400" lvl="2" indent="-381000">
              <a:buClr>
                <a:schemeClr val="tx1"/>
              </a:buClr>
            </a:pPr>
            <a:r>
              <a:rPr lang="en-US" altLang="ko-KR" sz="2400" dirty="0"/>
              <a:t>Proper mapping function is left to application</a:t>
            </a:r>
          </a:p>
          <a:p>
            <a:pPr marL="952500" lvl="1" indent="-495300">
              <a:buFontTx/>
              <a:buAutoNum type="arabicPeriod"/>
            </a:pPr>
            <a:r>
              <a:rPr lang="en-US" altLang="ko-KR" dirty="0"/>
              <a:t>specify texture parameters</a:t>
            </a:r>
          </a:p>
          <a:p>
            <a:pPr marL="1295400" lvl="2" indent="-381000"/>
            <a:r>
              <a:rPr lang="en-US" altLang="ko-KR" sz="2400" dirty="0"/>
              <a:t>wrapping, filtering</a:t>
            </a:r>
          </a:p>
        </p:txBody>
      </p:sp>
    </p:spTree>
    <p:extLst>
      <p:ext uri="{BB962C8B-B14F-4D97-AF65-F5344CB8AC3E}">
        <p14:creationId xmlns:p14="http://schemas.microsoft.com/office/powerpoint/2010/main" val="286496726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F32D8461-60E9-4235-ACAD-DF2CA6D828F6}" type="slidenum">
              <a:rPr lang="es-ES" altLang="ko-KR" sz="1000">
                <a:latin typeface="Arial" charset="0"/>
              </a:rPr>
              <a:pPr lvl="1"/>
              <a:t>27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153400" cy="4191000"/>
          </a:xfrm>
          <a:noFill/>
        </p:spPr>
        <p:txBody>
          <a:bodyPr lIns="90488" tIns="44450" rIns="90488" bIns="44450"/>
          <a:lstStyle/>
          <a:p>
            <a:r>
              <a:rPr lang="en-US" altLang="ko-KR" sz="2700" dirty="0"/>
              <a:t>Define a texture image from an array of </a:t>
            </a:r>
            <a:br>
              <a:rPr lang="en-US" altLang="ko-KR" sz="2700" dirty="0"/>
            </a:br>
            <a:r>
              <a:rPr lang="en-US" altLang="ko-KR" sz="2700" dirty="0"/>
              <a:t>   </a:t>
            </a:r>
            <a:r>
              <a:rPr lang="en-US" altLang="ko-KR" sz="2700" i="1" dirty="0" err="1"/>
              <a:t>texels</a:t>
            </a:r>
            <a:r>
              <a:rPr lang="en-US" altLang="ko-KR" sz="2700" dirty="0"/>
              <a:t> (texture elements) in CPU memory</a:t>
            </a:r>
          </a:p>
          <a:p>
            <a:pPr lvl="1">
              <a:buFontTx/>
              <a:buNone/>
            </a:pPr>
            <a:r>
              <a:rPr lang="en-US" altLang="ko-KR" sz="2200" b="1" dirty="0">
                <a:latin typeface="Courier New" charset="0"/>
              </a:rPr>
              <a:t>   </a:t>
            </a:r>
            <a:r>
              <a:rPr lang="en-US" altLang="ko-KR" sz="2800" b="1" dirty="0" err="1">
                <a:solidFill>
                  <a:srgbClr val="0000CC"/>
                </a:solidFill>
                <a:latin typeface="Courier New" charset="0"/>
              </a:rPr>
              <a:t>GLubyte</a:t>
            </a:r>
            <a:r>
              <a:rPr lang="en-US" altLang="ko-KR" sz="2800" b="1" dirty="0">
                <a:solidFill>
                  <a:srgbClr val="0000CC"/>
                </a:solidFill>
                <a:latin typeface="Courier New" charset="0"/>
              </a:rPr>
              <a:t> </a:t>
            </a:r>
            <a:r>
              <a:rPr lang="en-US" altLang="ko-KR" sz="2800" b="1" dirty="0" err="1">
                <a:solidFill>
                  <a:srgbClr val="0000CC"/>
                </a:solidFill>
                <a:latin typeface="Courier New" charset="0"/>
              </a:rPr>
              <a:t>my_texels</a:t>
            </a:r>
            <a:r>
              <a:rPr lang="en-US" altLang="ko-KR" sz="2800" b="1" dirty="0">
                <a:solidFill>
                  <a:srgbClr val="0000CC"/>
                </a:solidFill>
                <a:latin typeface="Courier New" charset="0"/>
              </a:rPr>
              <a:t>[512][512][3];</a:t>
            </a:r>
            <a:endParaRPr lang="en-US" altLang="ko-KR" sz="2200" b="1" dirty="0">
              <a:solidFill>
                <a:srgbClr val="0000CC"/>
              </a:solidFill>
              <a:latin typeface="Courier New" charset="0"/>
            </a:endParaRPr>
          </a:p>
          <a:p>
            <a:pPr lvl="1">
              <a:buFontTx/>
              <a:buNone/>
            </a:pPr>
            <a:endParaRPr lang="en-US" altLang="ko-KR" sz="2200" b="1" dirty="0">
              <a:latin typeface="Courier New" charset="0"/>
            </a:endParaRPr>
          </a:p>
          <a:p>
            <a:r>
              <a:rPr lang="en-US" altLang="ko-KR" sz="2700" dirty="0"/>
              <a:t>Define as any other pixel map</a:t>
            </a:r>
          </a:p>
          <a:p>
            <a:pPr lvl="1"/>
            <a:r>
              <a:rPr lang="en-US" altLang="ko-KR" sz="2200" dirty="0"/>
              <a:t>Scanned image</a:t>
            </a:r>
          </a:p>
          <a:p>
            <a:pPr lvl="1"/>
            <a:r>
              <a:rPr lang="en-US" altLang="ko-KR" sz="2200" dirty="0"/>
              <a:t>Generate by application code</a:t>
            </a:r>
          </a:p>
          <a:p>
            <a:pPr lvl="1"/>
            <a:endParaRPr lang="en-US" altLang="ko-KR" sz="2200" dirty="0"/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7086600" cy="1066800"/>
          </a:xfrm>
        </p:spPr>
        <p:txBody>
          <a:bodyPr/>
          <a:lstStyle/>
          <a:p>
            <a:r>
              <a:rPr lang="en-US" altLang="ko-KR"/>
              <a:t>Specifying a Texture Image</a:t>
            </a:r>
          </a:p>
        </p:txBody>
      </p:sp>
    </p:spTree>
    <p:extLst>
      <p:ext uri="{BB962C8B-B14F-4D97-AF65-F5344CB8AC3E}">
        <p14:creationId xmlns:p14="http://schemas.microsoft.com/office/powerpoint/2010/main" val="4225541746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Creating a Texture Object 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E21112E2-3998-4D57-9E88-F5FE2623C07E}" type="slidenum">
              <a:rPr lang="es-ES" altLang="ko-KR" sz="1000">
                <a:latin typeface="Arial" charset="0"/>
              </a:rPr>
              <a:pPr lvl="1"/>
              <a:t>28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51205" name="TextBox 5"/>
          <p:cNvSpPr txBox="1">
            <a:spLocks noChangeArrowheads="1"/>
          </p:cNvSpPr>
          <p:nvPr/>
        </p:nvSpPr>
        <p:spPr bwMode="auto">
          <a:xfrm>
            <a:off x="444500" y="1371600"/>
            <a:ext cx="7848600" cy="255454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2000" dirty="0" err="1">
                <a:latin typeface="Consolas" panose="020B0609020204030204" pitchFamily="49" charset="0"/>
              </a:rPr>
              <a:t>GLuint</a:t>
            </a:r>
            <a:r>
              <a:rPr lang="en-US" altLang="ko-KR" sz="2000" dirty="0">
                <a:latin typeface="Consolas" panose="020B0609020204030204" pitchFamily="49" charset="0"/>
              </a:rPr>
              <a:t> textures;</a:t>
            </a: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glGenTextures</a:t>
            </a:r>
            <a:r>
              <a:rPr lang="en-US" altLang="ko-KR" sz="2000" dirty="0">
                <a:latin typeface="Consolas" panose="020B0609020204030204" pitchFamily="49" charset="0"/>
              </a:rPr>
              <a:t>( 1, &amp;textures );</a:t>
            </a: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glActiveTexture</a:t>
            </a:r>
            <a:r>
              <a:rPr lang="en-US" altLang="ko-KR" sz="2000" dirty="0">
                <a:latin typeface="Consolas" panose="020B0609020204030204" pitchFamily="49" charset="0"/>
              </a:rPr>
              <a:t>( GL_TEXTURE0 ); </a:t>
            </a:r>
          </a:p>
          <a:p>
            <a:endParaRPr lang="en-US" altLang="ko-KR" sz="2000" dirty="0">
              <a:solidFill>
                <a:srgbClr val="0000CC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glBindTexture</a:t>
            </a:r>
            <a:r>
              <a:rPr lang="en-US" altLang="ko-KR" sz="2000" dirty="0">
                <a:latin typeface="Consolas" panose="020B0609020204030204" pitchFamily="49" charset="0"/>
              </a:rPr>
              <a:t>( GL_TEXTURE_2D, textures );</a:t>
            </a:r>
          </a:p>
          <a:p>
            <a:r>
              <a:rPr lang="en-US" altLang="ko-KR" sz="2000" dirty="0">
                <a:solidFill>
                  <a:srgbClr val="0000CC"/>
                </a:solidFill>
                <a:latin typeface="Consolas" panose="020B0609020204030204" pitchFamily="49" charset="0"/>
              </a:rPr>
              <a:t>glTexImage2D</a:t>
            </a:r>
            <a:r>
              <a:rPr lang="en-US" altLang="ko-KR" sz="2000" dirty="0">
                <a:latin typeface="Consolas" panose="020B0609020204030204" pitchFamily="49" charset="0"/>
              </a:rPr>
              <a:t>( GL_TEXTURE_2D, 0, GL_RGB, Width, Height, </a:t>
            </a:r>
            <a:br>
              <a:rPr lang="en-US" altLang="ko-KR" sz="2000" dirty="0">
                <a:latin typeface="Consolas" panose="020B0609020204030204" pitchFamily="49" charset="0"/>
              </a:rPr>
            </a:br>
            <a:r>
              <a:rPr lang="en-US" altLang="ko-KR" sz="2000" dirty="0">
                <a:latin typeface="Consolas" panose="020B0609020204030204" pitchFamily="49" charset="0"/>
              </a:rPr>
              <a:t>                 0, GL_RGB, GL_UNSIGNED_BYTE, image 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7059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9DC6E4EF-D5DC-4B52-B2BF-730089B5E7C7}" type="slidenum">
              <a:rPr lang="es-ES" altLang="ko-KR" sz="1000">
                <a:latin typeface="Arial" charset="0"/>
              </a:rPr>
              <a:pPr lvl="1"/>
              <a:t>29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300" dirty="0"/>
              <a:t>Sending a Texture to GPU</a:t>
            </a:r>
          </a:p>
        </p:txBody>
      </p:sp>
      <p:sp>
        <p:nvSpPr>
          <p:cNvPr id="276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1733" y="1335192"/>
            <a:ext cx="8153400" cy="5294207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ko-K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glTexImage2D( target, level, components,</a:t>
            </a:r>
            <a:br>
              <a:rPr lang="en-US" altLang="ko-KR" sz="2400" b="1" dirty="0">
                <a:solidFill>
                  <a:srgbClr val="0000CC"/>
                </a:solidFill>
                <a:latin typeface="Consolas" panose="020B0609020204030204" pitchFamily="49" charset="0"/>
              </a:rPr>
            </a:br>
            <a:r>
              <a:rPr lang="en-US" altLang="ko-KR" sz="2400" b="1" dirty="0">
                <a:solidFill>
                  <a:srgbClr val="0000CC"/>
                </a:solidFill>
                <a:latin typeface="Consolas" panose="020B0609020204030204" pitchFamily="49" charset="0"/>
              </a:rPr>
              <a:t>   w, h, border, format, type, </a:t>
            </a:r>
            <a:r>
              <a:rPr lang="en-US" altLang="ko-KR" sz="24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texels</a:t>
            </a:r>
            <a:r>
              <a:rPr lang="en-US" altLang="ko-KR" sz="2800" b="1" dirty="0">
                <a:solidFill>
                  <a:srgbClr val="0000CC"/>
                </a:solidFill>
                <a:latin typeface="Consolas" panose="020B0609020204030204" pitchFamily="49" charset="0"/>
              </a:rPr>
              <a:t> 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ko-KR" sz="14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2400" b="1" dirty="0">
                <a:latin typeface="Consolas" panose="020B0609020204030204" pitchFamily="49" charset="0"/>
              </a:rPr>
              <a:t>	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target: </a:t>
            </a:r>
            <a:r>
              <a:rPr lang="en-US" altLang="ko-KR" sz="2400" dirty="0">
                <a:latin typeface="Consolas" panose="020B0609020204030204" pitchFamily="49" charset="0"/>
              </a:rPr>
              <a:t>type of texture, e.g.</a:t>
            </a:r>
            <a:r>
              <a:rPr lang="en-US" altLang="ko-KR" sz="2000" b="1" dirty="0">
                <a:latin typeface="Consolas" panose="020B0609020204030204" pitchFamily="49" charset="0"/>
              </a:rPr>
              <a:t> GL_TEXTURE_2D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2000" b="1" dirty="0">
                <a:latin typeface="Consolas" panose="020B0609020204030204" pitchFamily="49" charset="0"/>
              </a:rPr>
              <a:t>	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level: </a:t>
            </a:r>
            <a:r>
              <a:rPr lang="en-US" altLang="ko-KR" sz="2400" dirty="0">
                <a:latin typeface="Consolas" panose="020B0609020204030204" pitchFamily="49" charset="0"/>
              </a:rPr>
              <a:t>used for </a:t>
            </a:r>
            <a:r>
              <a:rPr lang="en-US" altLang="ko-KR" sz="2400" dirty="0" err="1">
                <a:latin typeface="Consolas" panose="020B0609020204030204" pitchFamily="49" charset="0"/>
              </a:rPr>
              <a:t>mipmapping</a:t>
            </a:r>
            <a:r>
              <a:rPr lang="en-US" altLang="ko-KR" sz="2400" dirty="0">
                <a:latin typeface="Consolas" panose="020B0609020204030204" pitchFamily="49" charset="0"/>
              </a:rPr>
              <a:t> (discussed later)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2000" b="1" dirty="0">
                <a:latin typeface="Consolas" panose="020B0609020204030204" pitchFamily="49" charset="0"/>
              </a:rPr>
              <a:t>	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components: </a:t>
            </a:r>
            <a:r>
              <a:rPr lang="en-US" altLang="ko-KR" sz="2400" dirty="0">
                <a:latin typeface="Consolas" panose="020B0609020204030204" pitchFamily="49" charset="0"/>
              </a:rPr>
              <a:t>elements per </a:t>
            </a:r>
            <a:r>
              <a:rPr lang="en-US" altLang="ko-KR" sz="2400" dirty="0" err="1">
                <a:latin typeface="Consolas" panose="020B0609020204030204" pitchFamily="49" charset="0"/>
              </a:rPr>
              <a:t>texel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2000" b="1" dirty="0">
                <a:latin typeface="Consolas" panose="020B0609020204030204" pitchFamily="49" charset="0"/>
              </a:rPr>
              <a:t>	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w, h: </a:t>
            </a:r>
            <a:r>
              <a:rPr lang="en-US" altLang="ko-KR" sz="2400" dirty="0">
                <a:latin typeface="Consolas" panose="020B0609020204030204" pitchFamily="49" charset="0"/>
              </a:rPr>
              <a:t>width and height of</a:t>
            </a:r>
            <a:r>
              <a:rPr lang="en-US" altLang="ko-KR" sz="2000" b="1" dirty="0">
                <a:latin typeface="Consolas" panose="020B0609020204030204" pitchFamily="49" charset="0"/>
              </a:rPr>
              <a:t> </a:t>
            </a:r>
            <a:r>
              <a:rPr lang="en-US" altLang="ko-KR" sz="2000" b="1" dirty="0" err="1">
                <a:latin typeface="Consolas" panose="020B0609020204030204" pitchFamily="49" charset="0"/>
              </a:rPr>
              <a:t>texels</a:t>
            </a:r>
            <a:r>
              <a:rPr lang="en-US" altLang="ko-KR" sz="2000" b="1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</a:rPr>
              <a:t>in pixels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2000" b="1" dirty="0">
                <a:latin typeface="Consolas" panose="020B0609020204030204" pitchFamily="49" charset="0"/>
              </a:rPr>
              <a:t>	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border:</a:t>
            </a:r>
            <a:r>
              <a:rPr lang="en-US" altLang="ko-KR" sz="2000" b="1" dirty="0">
                <a:latin typeface="Consolas" panose="020B0609020204030204" pitchFamily="49" charset="0"/>
              </a:rPr>
              <a:t> </a:t>
            </a:r>
            <a:r>
              <a:rPr lang="en-US" altLang="ko-KR" sz="2400" dirty="0">
                <a:latin typeface="Consolas" panose="020B0609020204030204" pitchFamily="49" charset="0"/>
              </a:rPr>
              <a:t>used for smoothing (discussed later)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2000" b="1" dirty="0">
                <a:latin typeface="Consolas" panose="020B0609020204030204" pitchFamily="49" charset="0"/>
              </a:rPr>
              <a:t>	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format and type</a:t>
            </a:r>
            <a:r>
              <a:rPr lang="en-US" altLang="ko-KR" sz="2000" b="1" dirty="0">
                <a:latin typeface="Consolas" panose="020B0609020204030204" pitchFamily="49" charset="0"/>
              </a:rPr>
              <a:t>: </a:t>
            </a:r>
            <a:r>
              <a:rPr lang="en-US" altLang="ko-KR" sz="2400" dirty="0">
                <a:latin typeface="Consolas" panose="020B0609020204030204" pitchFamily="49" charset="0"/>
              </a:rPr>
              <a:t>describe </a:t>
            </a:r>
            <a:r>
              <a:rPr lang="en-US" altLang="ko-KR" sz="2400" dirty="0" err="1">
                <a:latin typeface="Consolas" panose="020B0609020204030204" pitchFamily="49" charset="0"/>
              </a:rPr>
              <a:t>texels</a:t>
            </a:r>
            <a:endParaRPr lang="en-US" altLang="ko-KR" sz="2400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	</a:t>
            </a:r>
            <a:r>
              <a:rPr lang="en-US" altLang="ko-K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texels</a:t>
            </a:r>
            <a:r>
              <a:rPr lang="en-US" altLang="ko-KR" sz="2000" b="1" dirty="0">
                <a:latin typeface="Consolas" panose="020B0609020204030204" pitchFamily="49" charset="0"/>
              </a:rPr>
              <a:t>: </a:t>
            </a:r>
            <a:r>
              <a:rPr lang="en-US" altLang="ko-KR" sz="2400" dirty="0">
                <a:latin typeface="Consolas" panose="020B0609020204030204" pitchFamily="49" charset="0"/>
              </a:rPr>
              <a:t>pointer to </a:t>
            </a:r>
            <a:r>
              <a:rPr lang="en-US" altLang="ko-KR" sz="2400" dirty="0" err="1">
                <a:latin typeface="Consolas" panose="020B0609020204030204" pitchFamily="49" charset="0"/>
              </a:rPr>
              <a:t>texel</a:t>
            </a:r>
            <a:r>
              <a:rPr lang="en-US" altLang="ko-KR" sz="2400" dirty="0">
                <a:latin typeface="Consolas" panose="020B0609020204030204" pitchFamily="49" charset="0"/>
              </a:rPr>
              <a:t> array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ko-KR" sz="2400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ko-K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glTexImage2D(GL_TEXTURE_2D, 0, 3, 512, 512, 0, GL_RGB, GL_UNSIGNED_BYTE, </a:t>
            </a:r>
            <a:r>
              <a:rPr lang="en-US" altLang="ko-KR" sz="24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my_texels</a:t>
            </a:r>
            <a:r>
              <a:rPr lang="en-US" altLang="ko-KR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endParaRPr lang="en-US" altLang="ko-KR" sz="2000" b="1" dirty="0">
              <a:latin typeface="Consolas" panose="020B0609020204030204" pitchFamily="49" charset="0"/>
            </a:endParaRPr>
          </a:p>
          <a:p>
            <a:pPr>
              <a:lnSpc>
                <a:spcPct val="90000"/>
              </a:lnSpc>
            </a:pPr>
            <a:endParaRPr lang="en-US" altLang="ko-KR" sz="27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5837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Map textures to surfaces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3</a:t>
            </a:fld>
            <a:endParaRPr lang="es-E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5715000" y="4292769"/>
            <a:ext cx="32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 mapped to a </a:t>
            </a:r>
            <a:br>
              <a:rPr lang="en-US" altLang="ko-KR" dirty="0"/>
            </a:br>
            <a:r>
              <a:rPr lang="en-US" altLang="ko-KR" dirty="0"/>
              <a:t>3D polygon:</a:t>
            </a:r>
          </a:p>
          <a:p>
            <a:r>
              <a:rPr lang="en-US" altLang="ko-KR" dirty="0"/>
              <a:t>The polygon can have arbitrary size, Shape, and 3D position.</a:t>
            </a:r>
            <a:endParaRPr lang="ko-KR" altLang="en-US" dirty="0"/>
          </a:p>
        </p:txBody>
      </p:sp>
      <p:pic>
        <p:nvPicPr>
          <p:cNvPr id="64515" name="Picture 3" descr="D:\sej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2057400"/>
            <a:ext cx="2369819" cy="249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ej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67840"/>
            <a:ext cx="2895600" cy="20574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480060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 image</a:t>
            </a:r>
            <a:endParaRPr lang="ko-KR" altLang="en-US" dirty="0"/>
          </a:p>
        </p:txBody>
      </p:sp>
      <p:sp>
        <p:nvSpPr>
          <p:cNvPr id="7" name="자유형 6"/>
          <p:cNvSpPr/>
          <p:nvPr/>
        </p:nvSpPr>
        <p:spPr bwMode="auto">
          <a:xfrm>
            <a:off x="3520440" y="2042875"/>
            <a:ext cx="2346960" cy="1294685"/>
          </a:xfrm>
          <a:custGeom>
            <a:avLst/>
            <a:gdLst>
              <a:gd name="connsiteX0" fmla="*/ 0 w 2346960"/>
              <a:gd name="connsiteY0" fmla="*/ 1294685 h 1294685"/>
              <a:gd name="connsiteX1" fmla="*/ 914400 w 2346960"/>
              <a:gd name="connsiteY1" fmla="*/ 136445 h 1294685"/>
              <a:gd name="connsiteX2" fmla="*/ 2346960 w 2346960"/>
              <a:gd name="connsiteY2" fmla="*/ 67865 h 12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6960" h="1294685">
                <a:moveTo>
                  <a:pt x="0" y="1294685"/>
                </a:moveTo>
                <a:cubicBezTo>
                  <a:pt x="261620" y="817800"/>
                  <a:pt x="523240" y="340915"/>
                  <a:pt x="914400" y="136445"/>
                </a:cubicBezTo>
                <a:cubicBezTo>
                  <a:pt x="1305560" y="-68025"/>
                  <a:pt x="1826260" y="-80"/>
                  <a:pt x="2346960" y="67865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1595735"/>
            <a:ext cx="172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Texture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688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F0A0180C-7D45-42BF-9F7C-C1F5C95631A0}" type="slidenum">
              <a:rPr lang="es-ES" altLang="ko-KR" sz="1000">
                <a:latin typeface="Arial" charset="0"/>
              </a:rPr>
              <a:pPr lvl="1"/>
              <a:t>30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800" dirty="0"/>
              <a:t>Based on parametric texture coordinates</a:t>
            </a:r>
          </a:p>
        </p:txBody>
      </p:sp>
      <p:grpSp>
        <p:nvGrpSpPr>
          <p:cNvPr id="28677" name="Group 3"/>
          <p:cNvGrpSpPr>
            <a:grpSpLocks/>
          </p:cNvGrpSpPr>
          <p:nvPr/>
        </p:nvGrpSpPr>
        <p:grpSpPr bwMode="auto">
          <a:xfrm>
            <a:off x="1430337" y="3306763"/>
            <a:ext cx="1811338" cy="1804987"/>
            <a:chOff x="868" y="2553"/>
            <a:chExt cx="1141" cy="1137"/>
          </a:xfrm>
        </p:grpSpPr>
        <p:sp>
          <p:nvSpPr>
            <p:cNvPr id="28714" name="Rectangle 4"/>
            <p:cNvSpPr>
              <a:spLocks noChangeArrowheads="1"/>
            </p:cNvSpPr>
            <p:nvPr/>
          </p:nvSpPr>
          <p:spPr bwMode="auto">
            <a:xfrm>
              <a:off x="868" y="3124"/>
              <a:ext cx="566" cy="566"/>
            </a:xfrm>
            <a:prstGeom prst="rect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28715" name="Rectangle 5"/>
            <p:cNvSpPr>
              <a:spLocks noChangeArrowheads="1"/>
            </p:cNvSpPr>
            <p:nvPr/>
          </p:nvSpPr>
          <p:spPr bwMode="auto">
            <a:xfrm>
              <a:off x="1446" y="3126"/>
              <a:ext cx="563" cy="561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28716" name="Rectangle 6"/>
            <p:cNvSpPr>
              <a:spLocks noChangeArrowheads="1"/>
            </p:cNvSpPr>
            <p:nvPr/>
          </p:nvSpPr>
          <p:spPr bwMode="auto">
            <a:xfrm>
              <a:off x="870" y="2553"/>
              <a:ext cx="1139" cy="561"/>
            </a:xfrm>
            <a:prstGeom prst="rect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ko-KR" altLang="ko-KR"/>
            </a:p>
          </p:txBody>
        </p:sp>
      </p:grpSp>
      <p:sp>
        <p:nvSpPr>
          <p:cNvPr id="28678" name="Rectangle 7"/>
          <p:cNvSpPr>
            <a:spLocks noChangeArrowheads="1"/>
          </p:cNvSpPr>
          <p:nvPr/>
        </p:nvSpPr>
        <p:spPr bwMode="auto">
          <a:xfrm>
            <a:off x="1430337" y="3298825"/>
            <a:ext cx="1816100" cy="18161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8679" name="Line 8"/>
          <p:cNvSpPr>
            <a:spLocks noChangeShapeType="1"/>
          </p:cNvSpPr>
          <p:nvPr/>
        </p:nvSpPr>
        <p:spPr bwMode="auto">
          <a:xfrm>
            <a:off x="1423987" y="2835275"/>
            <a:ext cx="0" cy="22860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stealth" w="med" len="med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80" name="Line 9"/>
          <p:cNvSpPr>
            <a:spLocks noChangeShapeType="1"/>
          </p:cNvSpPr>
          <p:nvPr/>
        </p:nvSpPr>
        <p:spPr bwMode="auto">
          <a:xfrm>
            <a:off x="1423987" y="5121275"/>
            <a:ext cx="23622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81" name="Line 10"/>
          <p:cNvSpPr>
            <a:spLocks noChangeShapeType="1"/>
          </p:cNvSpPr>
          <p:nvPr/>
        </p:nvSpPr>
        <p:spPr bwMode="auto">
          <a:xfrm>
            <a:off x="1423987" y="4206875"/>
            <a:ext cx="1828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82" name="Line 11"/>
          <p:cNvSpPr>
            <a:spLocks noChangeShapeType="1"/>
          </p:cNvSpPr>
          <p:nvPr/>
        </p:nvSpPr>
        <p:spPr bwMode="auto">
          <a:xfrm>
            <a:off x="2338387" y="4206875"/>
            <a:ext cx="0" cy="9144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83" name="Rectangle 12"/>
          <p:cNvSpPr>
            <a:spLocks noChangeArrowheads="1"/>
          </p:cNvSpPr>
          <p:nvPr/>
        </p:nvSpPr>
        <p:spPr bwMode="auto">
          <a:xfrm>
            <a:off x="3478212" y="5105400"/>
            <a:ext cx="312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>
                <a:latin typeface="Book Antiqua" charset="0"/>
              </a:rPr>
              <a:t>s</a:t>
            </a:r>
          </a:p>
        </p:txBody>
      </p:sp>
      <p:sp>
        <p:nvSpPr>
          <p:cNvPr id="28684" name="Rectangle 13"/>
          <p:cNvSpPr>
            <a:spLocks noChangeArrowheads="1"/>
          </p:cNvSpPr>
          <p:nvPr/>
        </p:nvSpPr>
        <p:spPr bwMode="auto">
          <a:xfrm>
            <a:off x="1054100" y="2667000"/>
            <a:ext cx="28416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>
                <a:latin typeface="Book Antiqua" charset="0"/>
              </a:rPr>
              <a:t>t</a:t>
            </a:r>
          </a:p>
        </p:txBody>
      </p:sp>
      <p:sp>
        <p:nvSpPr>
          <p:cNvPr id="28685" name="Rectangle 14"/>
          <p:cNvSpPr>
            <a:spLocks noChangeArrowheads="1"/>
          </p:cNvSpPr>
          <p:nvPr/>
        </p:nvSpPr>
        <p:spPr bwMode="auto">
          <a:xfrm>
            <a:off x="3046412" y="2865438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1, 1</a:t>
            </a:r>
          </a:p>
        </p:txBody>
      </p:sp>
      <p:sp>
        <p:nvSpPr>
          <p:cNvPr id="28686" name="Rectangle 15"/>
          <p:cNvSpPr>
            <a:spLocks noChangeArrowheads="1"/>
          </p:cNvSpPr>
          <p:nvPr/>
        </p:nvSpPr>
        <p:spPr bwMode="auto">
          <a:xfrm>
            <a:off x="760412" y="3094038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0, 1</a:t>
            </a:r>
          </a:p>
        </p:txBody>
      </p:sp>
      <p:sp>
        <p:nvSpPr>
          <p:cNvPr id="28687" name="Rectangle 16"/>
          <p:cNvSpPr>
            <a:spLocks noChangeArrowheads="1"/>
          </p:cNvSpPr>
          <p:nvPr/>
        </p:nvSpPr>
        <p:spPr bwMode="auto">
          <a:xfrm>
            <a:off x="1065212" y="5151438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0, 0</a:t>
            </a:r>
          </a:p>
        </p:txBody>
      </p:sp>
      <p:sp>
        <p:nvSpPr>
          <p:cNvPr id="28688" name="Rectangle 17"/>
          <p:cNvSpPr>
            <a:spLocks noChangeArrowheads="1"/>
          </p:cNvSpPr>
          <p:nvPr/>
        </p:nvSpPr>
        <p:spPr bwMode="auto">
          <a:xfrm>
            <a:off x="2970212" y="5151438"/>
            <a:ext cx="565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1, 0</a:t>
            </a:r>
          </a:p>
        </p:txBody>
      </p:sp>
      <p:sp>
        <p:nvSpPr>
          <p:cNvPr id="28689" name="Freeform 18"/>
          <p:cNvSpPr>
            <a:spLocks/>
          </p:cNvSpPr>
          <p:nvPr/>
        </p:nvSpPr>
        <p:spPr bwMode="auto">
          <a:xfrm>
            <a:off x="5538787" y="3292475"/>
            <a:ext cx="1830388" cy="1754188"/>
          </a:xfrm>
          <a:custGeom>
            <a:avLst/>
            <a:gdLst>
              <a:gd name="T0" fmla="*/ 2147483647 w 1153"/>
              <a:gd name="T1" fmla="*/ 0 h 1105"/>
              <a:gd name="T2" fmla="*/ 0 w 1153"/>
              <a:gd name="T3" fmla="*/ 2147483647 h 1105"/>
              <a:gd name="T4" fmla="*/ 2147483647 w 1153"/>
              <a:gd name="T5" fmla="*/ 2147483647 h 1105"/>
              <a:gd name="T6" fmla="*/ 2147483647 w 1153"/>
              <a:gd name="T7" fmla="*/ 0 h 1105"/>
              <a:gd name="T8" fmla="*/ 0 60000 65536"/>
              <a:gd name="T9" fmla="*/ 0 60000 65536"/>
              <a:gd name="T10" fmla="*/ 0 60000 65536"/>
              <a:gd name="T11" fmla="*/ 0 60000 65536"/>
              <a:gd name="T12" fmla="*/ 0 w 1153"/>
              <a:gd name="T13" fmla="*/ 0 h 1105"/>
              <a:gd name="T14" fmla="*/ 1153 w 1153"/>
              <a:gd name="T15" fmla="*/ 1105 h 1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3" h="1105">
                <a:moveTo>
                  <a:pt x="864" y="0"/>
                </a:moveTo>
                <a:lnTo>
                  <a:pt x="0" y="864"/>
                </a:lnTo>
                <a:lnTo>
                  <a:pt x="1152" y="1104"/>
                </a:lnTo>
                <a:lnTo>
                  <a:pt x="864" y="0"/>
                </a:lnTo>
              </a:path>
            </a:pathLst>
          </a:custGeom>
          <a:noFill/>
          <a:ln w="12700" cap="rnd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8690" name="Line 19"/>
          <p:cNvSpPr>
            <a:spLocks noChangeShapeType="1"/>
          </p:cNvSpPr>
          <p:nvPr/>
        </p:nvSpPr>
        <p:spPr bwMode="auto">
          <a:xfrm>
            <a:off x="6176962" y="4030663"/>
            <a:ext cx="1033463" cy="4032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91" name="Line 20"/>
          <p:cNvSpPr>
            <a:spLocks noChangeShapeType="1"/>
          </p:cNvSpPr>
          <p:nvPr/>
        </p:nvSpPr>
        <p:spPr bwMode="auto">
          <a:xfrm flipH="1">
            <a:off x="6262687" y="4219575"/>
            <a:ext cx="398463" cy="5921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92" name="Freeform 21"/>
          <p:cNvSpPr>
            <a:spLocks/>
          </p:cNvSpPr>
          <p:nvPr/>
        </p:nvSpPr>
        <p:spPr bwMode="auto">
          <a:xfrm>
            <a:off x="1792287" y="3609975"/>
            <a:ext cx="979488" cy="979488"/>
          </a:xfrm>
          <a:custGeom>
            <a:avLst/>
            <a:gdLst>
              <a:gd name="T0" fmla="*/ 0 w 617"/>
              <a:gd name="T1" fmla="*/ 0 h 617"/>
              <a:gd name="T2" fmla="*/ 2147483647 w 617"/>
              <a:gd name="T3" fmla="*/ 2147483647 h 617"/>
              <a:gd name="T4" fmla="*/ 2147483647 w 617"/>
              <a:gd name="T5" fmla="*/ 2147483647 h 617"/>
              <a:gd name="T6" fmla="*/ 0 w 617"/>
              <a:gd name="T7" fmla="*/ 0 h 617"/>
              <a:gd name="T8" fmla="*/ 0 60000 65536"/>
              <a:gd name="T9" fmla="*/ 0 60000 65536"/>
              <a:gd name="T10" fmla="*/ 0 60000 65536"/>
              <a:gd name="T11" fmla="*/ 0 60000 65536"/>
              <a:gd name="T12" fmla="*/ 0 w 617"/>
              <a:gd name="T13" fmla="*/ 0 h 617"/>
              <a:gd name="T14" fmla="*/ 617 w 617"/>
              <a:gd name="T15" fmla="*/ 617 h 6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7" h="617">
                <a:moveTo>
                  <a:pt x="0" y="0"/>
                </a:moveTo>
                <a:lnTo>
                  <a:pt x="248" y="616"/>
                </a:lnTo>
                <a:lnTo>
                  <a:pt x="616" y="432"/>
                </a:lnTo>
                <a:lnTo>
                  <a:pt x="0" y="0"/>
                </a:lnTo>
              </a:path>
            </a:pathLst>
          </a:custGeom>
          <a:noFill/>
          <a:ln w="12700" cap="rnd">
            <a:solidFill>
              <a:schemeClr val="bg2"/>
            </a:solidFill>
            <a:prstDash val="lg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8693" name="Line 22"/>
          <p:cNvSpPr>
            <a:spLocks noChangeShapeType="1"/>
          </p:cNvSpPr>
          <p:nvPr/>
        </p:nvSpPr>
        <p:spPr bwMode="auto">
          <a:xfrm flipV="1">
            <a:off x="3248025" y="3292475"/>
            <a:ext cx="3662362" cy="21907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94" name="Line 23"/>
          <p:cNvSpPr>
            <a:spLocks noChangeShapeType="1"/>
          </p:cNvSpPr>
          <p:nvPr/>
        </p:nvSpPr>
        <p:spPr bwMode="auto">
          <a:xfrm>
            <a:off x="3248025" y="4616450"/>
            <a:ext cx="2290762" cy="47625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95" name="Line 24"/>
          <p:cNvSpPr>
            <a:spLocks noChangeShapeType="1"/>
          </p:cNvSpPr>
          <p:nvPr/>
        </p:nvSpPr>
        <p:spPr bwMode="auto">
          <a:xfrm>
            <a:off x="2795587" y="4283075"/>
            <a:ext cx="4572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696" name="Rectangle 25"/>
          <p:cNvSpPr>
            <a:spLocks noChangeArrowheads="1"/>
          </p:cNvSpPr>
          <p:nvPr/>
        </p:nvSpPr>
        <p:spPr bwMode="auto">
          <a:xfrm>
            <a:off x="5975350" y="2865438"/>
            <a:ext cx="18811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(s, t) = (0.2, 0.8)</a:t>
            </a:r>
          </a:p>
        </p:txBody>
      </p:sp>
      <p:sp>
        <p:nvSpPr>
          <p:cNvPr id="28697" name="Rectangle 26"/>
          <p:cNvSpPr>
            <a:spLocks noChangeArrowheads="1"/>
          </p:cNvSpPr>
          <p:nvPr/>
        </p:nvSpPr>
        <p:spPr bwMode="auto">
          <a:xfrm>
            <a:off x="4524375" y="4237038"/>
            <a:ext cx="1114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(0.4, 0.2)</a:t>
            </a:r>
          </a:p>
        </p:txBody>
      </p:sp>
      <p:sp>
        <p:nvSpPr>
          <p:cNvPr id="28698" name="Rectangle 27"/>
          <p:cNvSpPr>
            <a:spLocks noChangeArrowheads="1"/>
          </p:cNvSpPr>
          <p:nvPr/>
        </p:nvSpPr>
        <p:spPr bwMode="auto">
          <a:xfrm>
            <a:off x="6886575" y="5075238"/>
            <a:ext cx="1114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(0.8, 0.4)</a:t>
            </a:r>
          </a:p>
        </p:txBody>
      </p:sp>
      <p:sp>
        <p:nvSpPr>
          <p:cNvPr id="28699" name="Rectangle 28"/>
          <p:cNvSpPr>
            <a:spLocks noChangeArrowheads="1"/>
          </p:cNvSpPr>
          <p:nvPr/>
        </p:nvSpPr>
        <p:spPr bwMode="auto">
          <a:xfrm>
            <a:off x="6948487" y="3170238"/>
            <a:ext cx="381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A</a:t>
            </a:r>
          </a:p>
        </p:txBody>
      </p:sp>
      <p:sp>
        <p:nvSpPr>
          <p:cNvPr id="28700" name="Rectangle 29"/>
          <p:cNvSpPr>
            <a:spLocks noChangeArrowheads="1"/>
          </p:cNvSpPr>
          <p:nvPr/>
        </p:nvSpPr>
        <p:spPr bwMode="auto">
          <a:xfrm>
            <a:off x="5292725" y="4770438"/>
            <a:ext cx="339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B</a:t>
            </a:r>
          </a:p>
        </p:txBody>
      </p:sp>
      <p:sp>
        <p:nvSpPr>
          <p:cNvPr id="28701" name="Rectangle 30"/>
          <p:cNvSpPr>
            <a:spLocks noChangeArrowheads="1"/>
          </p:cNvSpPr>
          <p:nvPr/>
        </p:nvSpPr>
        <p:spPr bwMode="auto">
          <a:xfrm>
            <a:off x="7415212" y="4770438"/>
            <a:ext cx="3635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latin typeface="Book Antiqua" charset="0"/>
              </a:rPr>
              <a:t>C</a:t>
            </a:r>
          </a:p>
        </p:txBody>
      </p:sp>
      <p:sp>
        <p:nvSpPr>
          <p:cNvPr id="28702" name="Rectangle 31"/>
          <p:cNvSpPr>
            <a:spLocks noChangeArrowheads="1"/>
          </p:cNvSpPr>
          <p:nvPr/>
        </p:nvSpPr>
        <p:spPr bwMode="auto">
          <a:xfrm>
            <a:off x="1498600" y="3352800"/>
            <a:ext cx="311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solidFill>
                  <a:schemeClr val="bg2"/>
                </a:solidFill>
                <a:latin typeface="Book Antiqua" charset="0"/>
              </a:rPr>
              <a:t>a</a:t>
            </a:r>
          </a:p>
        </p:txBody>
      </p:sp>
      <p:sp>
        <p:nvSpPr>
          <p:cNvPr id="28703" name="Rectangle 32"/>
          <p:cNvSpPr>
            <a:spLocks noChangeArrowheads="1"/>
          </p:cNvSpPr>
          <p:nvPr/>
        </p:nvSpPr>
        <p:spPr bwMode="auto">
          <a:xfrm>
            <a:off x="1947862" y="4541838"/>
            <a:ext cx="3254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solidFill>
                  <a:srgbClr val="000000"/>
                </a:solidFill>
                <a:latin typeface="Book Antiqua" charset="0"/>
              </a:rPr>
              <a:t>b</a:t>
            </a:r>
          </a:p>
        </p:txBody>
      </p:sp>
      <p:sp>
        <p:nvSpPr>
          <p:cNvPr id="28704" name="Rectangle 33"/>
          <p:cNvSpPr>
            <a:spLocks noChangeArrowheads="1"/>
          </p:cNvSpPr>
          <p:nvPr/>
        </p:nvSpPr>
        <p:spPr bwMode="auto">
          <a:xfrm>
            <a:off x="2647950" y="4237038"/>
            <a:ext cx="2968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>
                <a:solidFill>
                  <a:srgbClr val="000000"/>
                </a:solidFill>
                <a:latin typeface="Book Antiqua" charset="0"/>
              </a:rPr>
              <a:t>c</a:t>
            </a:r>
          </a:p>
        </p:txBody>
      </p:sp>
      <p:sp>
        <p:nvSpPr>
          <p:cNvPr id="28705" name="Rectangle 34"/>
          <p:cNvSpPr>
            <a:spLocks noChangeArrowheads="1"/>
          </p:cNvSpPr>
          <p:nvPr/>
        </p:nvSpPr>
        <p:spPr bwMode="auto">
          <a:xfrm>
            <a:off x="1519237" y="2446338"/>
            <a:ext cx="16446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/>
              <a:t>Texture Space</a:t>
            </a:r>
          </a:p>
        </p:txBody>
      </p:sp>
      <p:sp>
        <p:nvSpPr>
          <p:cNvPr id="28706" name="Rectangle 35"/>
          <p:cNvSpPr>
            <a:spLocks noChangeArrowheads="1"/>
          </p:cNvSpPr>
          <p:nvPr/>
        </p:nvSpPr>
        <p:spPr bwMode="auto">
          <a:xfrm>
            <a:off x="5614987" y="2446338"/>
            <a:ext cx="15319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algn="ctr"/>
            <a:r>
              <a:rPr lang="en-US" altLang="ko-KR" sz="2000"/>
              <a:t>Object Space</a:t>
            </a:r>
          </a:p>
        </p:txBody>
      </p:sp>
      <p:sp>
        <p:nvSpPr>
          <p:cNvPr id="28707" name="Freeform 36"/>
          <p:cNvSpPr>
            <a:spLocks/>
          </p:cNvSpPr>
          <p:nvPr/>
        </p:nvSpPr>
        <p:spPr bwMode="auto">
          <a:xfrm>
            <a:off x="5541962" y="4035425"/>
            <a:ext cx="1111250" cy="777875"/>
          </a:xfrm>
          <a:custGeom>
            <a:avLst/>
            <a:gdLst>
              <a:gd name="T0" fmla="*/ 2147483647 w 700"/>
              <a:gd name="T1" fmla="*/ 0 h 490"/>
              <a:gd name="T2" fmla="*/ 2147483647 w 700"/>
              <a:gd name="T3" fmla="*/ 2147483647 h 490"/>
              <a:gd name="T4" fmla="*/ 2147483647 w 700"/>
              <a:gd name="T5" fmla="*/ 2147483647 h 490"/>
              <a:gd name="T6" fmla="*/ 0 w 700"/>
              <a:gd name="T7" fmla="*/ 2147483647 h 490"/>
              <a:gd name="T8" fmla="*/ 2147483647 w 700"/>
              <a:gd name="T9" fmla="*/ 0 h 4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0"/>
              <a:gd name="T16" fmla="*/ 0 h 490"/>
              <a:gd name="T17" fmla="*/ 700 w 700"/>
              <a:gd name="T18" fmla="*/ 490 h 4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0" h="490">
                <a:moveTo>
                  <a:pt x="397" y="0"/>
                </a:moveTo>
                <a:lnTo>
                  <a:pt x="699" y="115"/>
                </a:lnTo>
                <a:lnTo>
                  <a:pt x="452" y="489"/>
                </a:lnTo>
                <a:lnTo>
                  <a:pt x="0" y="396"/>
                </a:lnTo>
                <a:lnTo>
                  <a:pt x="397" y="0"/>
                </a:lnTo>
              </a:path>
            </a:pathLst>
          </a:custGeom>
          <a:solidFill>
            <a:schemeClr val="accent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8708" name="Freeform 37"/>
          <p:cNvSpPr>
            <a:spLocks/>
          </p:cNvSpPr>
          <p:nvPr/>
        </p:nvSpPr>
        <p:spPr bwMode="auto">
          <a:xfrm>
            <a:off x="6262687" y="4222750"/>
            <a:ext cx="1106488" cy="820738"/>
          </a:xfrm>
          <a:custGeom>
            <a:avLst/>
            <a:gdLst>
              <a:gd name="T0" fmla="*/ 2147483647 w 697"/>
              <a:gd name="T1" fmla="*/ 0 h 517"/>
              <a:gd name="T2" fmla="*/ 2147483647 w 697"/>
              <a:gd name="T3" fmla="*/ 2147483647 h 517"/>
              <a:gd name="T4" fmla="*/ 2147483647 w 697"/>
              <a:gd name="T5" fmla="*/ 2147483647 h 517"/>
              <a:gd name="T6" fmla="*/ 0 w 697"/>
              <a:gd name="T7" fmla="*/ 2147483647 h 517"/>
              <a:gd name="T8" fmla="*/ 2147483647 w 697"/>
              <a:gd name="T9" fmla="*/ 0 h 5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7"/>
              <a:gd name="T16" fmla="*/ 0 h 517"/>
              <a:gd name="T17" fmla="*/ 697 w 697"/>
              <a:gd name="T18" fmla="*/ 517 h 5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7" h="517">
                <a:moveTo>
                  <a:pt x="247" y="0"/>
                </a:moveTo>
                <a:lnTo>
                  <a:pt x="593" y="131"/>
                </a:lnTo>
                <a:lnTo>
                  <a:pt x="696" y="516"/>
                </a:lnTo>
                <a:lnTo>
                  <a:pt x="0" y="372"/>
                </a:lnTo>
                <a:lnTo>
                  <a:pt x="247" y="0"/>
                </a:lnTo>
              </a:path>
            </a:pathLst>
          </a:custGeom>
          <a:solidFill>
            <a:schemeClr val="accent1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8709" name="Freeform 38"/>
          <p:cNvSpPr>
            <a:spLocks/>
          </p:cNvSpPr>
          <p:nvPr/>
        </p:nvSpPr>
        <p:spPr bwMode="auto">
          <a:xfrm>
            <a:off x="6183312" y="3300413"/>
            <a:ext cx="1022350" cy="1122362"/>
          </a:xfrm>
          <a:custGeom>
            <a:avLst/>
            <a:gdLst>
              <a:gd name="T0" fmla="*/ 0 w 644"/>
              <a:gd name="T1" fmla="*/ 2147483647 h 707"/>
              <a:gd name="T2" fmla="*/ 2147483647 w 644"/>
              <a:gd name="T3" fmla="*/ 0 h 707"/>
              <a:gd name="T4" fmla="*/ 2147483647 w 644"/>
              <a:gd name="T5" fmla="*/ 2147483647 h 707"/>
              <a:gd name="T6" fmla="*/ 0 w 644"/>
              <a:gd name="T7" fmla="*/ 2147483647 h 707"/>
              <a:gd name="T8" fmla="*/ 0 60000 65536"/>
              <a:gd name="T9" fmla="*/ 0 60000 65536"/>
              <a:gd name="T10" fmla="*/ 0 60000 65536"/>
              <a:gd name="T11" fmla="*/ 0 60000 65536"/>
              <a:gd name="T12" fmla="*/ 0 w 644"/>
              <a:gd name="T13" fmla="*/ 0 h 707"/>
              <a:gd name="T14" fmla="*/ 644 w 644"/>
              <a:gd name="T15" fmla="*/ 707 h 70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4" h="707">
                <a:moveTo>
                  <a:pt x="0" y="458"/>
                </a:moveTo>
                <a:lnTo>
                  <a:pt x="456" y="0"/>
                </a:lnTo>
                <a:lnTo>
                  <a:pt x="643" y="706"/>
                </a:lnTo>
                <a:lnTo>
                  <a:pt x="0" y="458"/>
                </a:lnTo>
              </a:path>
            </a:pathLst>
          </a:custGeom>
          <a:solidFill>
            <a:schemeClr val="tx2"/>
          </a:solidFill>
          <a:ln w="12700" cap="rnd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8710" name="Line 39"/>
          <p:cNvSpPr>
            <a:spLocks noChangeShapeType="1"/>
          </p:cNvSpPr>
          <p:nvPr/>
        </p:nvSpPr>
        <p:spPr bwMode="auto">
          <a:xfrm flipV="1">
            <a:off x="1804987" y="3516313"/>
            <a:ext cx="1447800" cy="85725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711" name="Line 40"/>
          <p:cNvSpPr>
            <a:spLocks noChangeShapeType="1"/>
          </p:cNvSpPr>
          <p:nvPr/>
        </p:nvSpPr>
        <p:spPr bwMode="auto">
          <a:xfrm>
            <a:off x="3252787" y="4364038"/>
            <a:ext cx="4110038" cy="681037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712" name="Line 41"/>
          <p:cNvSpPr>
            <a:spLocks noChangeShapeType="1"/>
          </p:cNvSpPr>
          <p:nvPr/>
        </p:nvSpPr>
        <p:spPr bwMode="auto">
          <a:xfrm>
            <a:off x="2185987" y="4583113"/>
            <a:ext cx="1057275" cy="33337"/>
          </a:xfrm>
          <a:prstGeom prst="line">
            <a:avLst/>
          </a:prstGeom>
          <a:noFill/>
          <a:ln w="12700">
            <a:solidFill>
              <a:schemeClr val="bg2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8713" name="Rectangle 4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Mapping a Texture</a:t>
            </a:r>
          </a:p>
        </p:txBody>
      </p:sp>
    </p:spTree>
    <p:extLst>
      <p:ext uri="{BB962C8B-B14F-4D97-AF65-F5344CB8AC3E}">
        <p14:creationId xmlns:p14="http://schemas.microsoft.com/office/powerpoint/2010/main" val="2677007273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0F792B05-C8A2-45CA-8964-AF641B81C37D}" type="slidenum">
              <a:rPr lang="es-ES" altLang="ko-KR" sz="1000">
                <a:latin typeface="Arial" charset="0"/>
              </a:rPr>
              <a:pPr lvl="1"/>
              <a:t>31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2771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457200" y="6400800"/>
            <a:ext cx="65532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1400"/>
              <a:t>E. Angel and D. Shreiner: Interactive Computer Graphics 6E © Addison-Wesley 2012</a:t>
            </a: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Texture Parameters</a:t>
            </a:r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OpenGL has a variety of parameters that determine how texture is applied</a:t>
            </a:r>
          </a:p>
          <a:p>
            <a:pPr lvl="1"/>
            <a:r>
              <a:rPr lang="en-US" altLang="ko-KR"/>
              <a:t>Wrapping parameters determine what happens if s and t are outside the (0,1) range</a:t>
            </a:r>
          </a:p>
          <a:p>
            <a:pPr lvl="1"/>
            <a:r>
              <a:rPr lang="en-US" altLang="ko-KR"/>
              <a:t>Filter modes allow us to use area averaging instead of point samples</a:t>
            </a:r>
          </a:p>
          <a:p>
            <a:pPr lvl="1"/>
            <a:r>
              <a:rPr lang="en-US" altLang="ko-KR"/>
              <a:t>Mipmapping allows us to use textures at multiple resolutions</a:t>
            </a:r>
          </a:p>
          <a:p>
            <a:pPr lvl="1"/>
            <a:r>
              <a:rPr lang="en-US" altLang="ko-KR"/>
              <a:t>Environment parameters determine how texture mapping interacts with shading</a:t>
            </a:r>
          </a:p>
        </p:txBody>
      </p:sp>
    </p:spTree>
    <p:extLst>
      <p:ext uri="{BB962C8B-B14F-4D97-AF65-F5344CB8AC3E}">
        <p14:creationId xmlns:p14="http://schemas.microsoft.com/office/powerpoint/2010/main" val="7944339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2A8F3DB6-E838-405C-A2C8-C064E4EE131F}" type="slidenum">
              <a:rPr lang="es-ES" altLang="ko-KR" sz="1000">
                <a:latin typeface="Arial" charset="0"/>
              </a:rPr>
              <a:pPr lvl="1"/>
              <a:t>32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379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457200" y="6400800"/>
            <a:ext cx="65532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1400"/>
              <a:t>E. Angel and D. Shreiner: Interactive Computer Graphics 6E © Addison-Wesley 2012</a:t>
            </a: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altLang="ko-KR" dirty="0"/>
              <a:t>Parameter 1: Wrapping Mode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385886"/>
            <a:ext cx="7089775" cy="2660653"/>
          </a:xfrm>
          <a:noFill/>
        </p:spPr>
        <p:txBody>
          <a:bodyPr lIns="90488" tIns="44450" rIns="90488" bIns="44450"/>
          <a:lstStyle/>
          <a:p>
            <a:pPr marL="342900" indent="-342900">
              <a:lnSpc>
                <a:spcPct val="90000"/>
              </a:lnSpc>
              <a:buFontTx/>
              <a:buNone/>
            </a:pPr>
            <a:r>
              <a:rPr lang="en-US" altLang="ko-KR" sz="2800" dirty="0">
                <a:solidFill>
                  <a:srgbClr val="FF0066"/>
                </a:solidFill>
              </a:rPr>
              <a:t>Clamping</a:t>
            </a:r>
            <a:r>
              <a:rPr lang="en-US" altLang="ko-KR" sz="2800" dirty="0"/>
              <a:t>: if </a:t>
            </a:r>
            <a:r>
              <a:rPr lang="en-US" altLang="ko-KR" sz="2800" dirty="0" err="1">
                <a:latin typeface="Times New Roman" charset="0"/>
              </a:rPr>
              <a:t>s,t</a:t>
            </a:r>
            <a:r>
              <a:rPr lang="en-US" altLang="ko-KR" sz="2800" dirty="0">
                <a:latin typeface="Times New Roman" charset="0"/>
              </a:rPr>
              <a:t> &gt; 1</a:t>
            </a:r>
            <a:r>
              <a:rPr lang="en-US" altLang="ko-KR" sz="2800" dirty="0"/>
              <a:t> use 1, if </a:t>
            </a:r>
            <a:r>
              <a:rPr lang="en-US" altLang="ko-KR" sz="2800" dirty="0" err="1">
                <a:latin typeface="Times New Roman" charset="0"/>
              </a:rPr>
              <a:t>s,t</a:t>
            </a:r>
            <a:r>
              <a:rPr lang="en-US" altLang="ko-KR" sz="2800" dirty="0">
                <a:latin typeface="Times New Roman" charset="0"/>
              </a:rPr>
              <a:t> &lt;0</a:t>
            </a:r>
            <a:r>
              <a:rPr lang="en-US" altLang="ko-KR" sz="2800" dirty="0"/>
              <a:t> use 0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anose="020B0609020204030204" pitchFamily="49" charset="0"/>
              </a:rPr>
              <a:t>glTexParameteri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anose="020B0609020204030204" pitchFamily="49" charset="0"/>
              </a:rPr>
              <a:t>( GL_TEXTURE_2D, </a:t>
            </a:r>
            <a:b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anose="020B0609020204030204" pitchFamily="49" charset="0"/>
              </a:rPr>
            </a:b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anose="020B0609020204030204" pitchFamily="49" charset="0"/>
              </a:rPr>
              <a:t>   GL_TEXTURE_WRAP_S,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FF0066"/>
                </a:solidFill>
                <a:effectLst/>
                <a:uLnTx/>
                <a:uFillTx/>
                <a:latin typeface="Consolas" panose="020B0609020204030204" pitchFamily="49" charset="0"/>
              </a:rPr>
              <a:t>GL_CLAMP </a:t>
            </a:r>
            <a:r>
              <a:rPr kumimoji="0" lang="en-US" altLang="ko-KR" sz="2000" b="1" i="0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Consolas" panose="020B0609020204030204" pitchFamily="49" charset="0"/>
              </a:rPr>
              <a:t>)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1" i="1" u="none" strike="noStrike" kern="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Courier New" charset="0"/>
              <a:ea typeface="ＭＳ Ｐゴシック" pitchFamily="34" charset="-128"/>
            </a:endParaRPr>
          </a:p>
          <a:p>
            <a:pPr marL="342900" indent="-342900">
              <a:lnSpc>
                <a:spcPct val="90000"/>
              </a:lnSpc>
              <a:buFontTx/>
              <a:buNone/>
            </a:pPr>
            <a:r>
              <a:rPr lang="en-US" altLang="ko-KR" sz="2800" dirty="0">
                <a:solidFill>
                  <a:srgbClr val="FF0066"/>
                </a:solidFill>
              </a:rPr>
              <a:t>Wrapping</a:t>
            </a:r>
            <a:r>
              <a:rPr lang="en-US" altLang="ko-KR" sz="2800" dirty="0"/>
              <a:t>: use </a:t>
            </a:r>
            <a:r>
              <a:rPr lang="en-US" altLang="ko-KR" sz="2800" dirty="0" err="1">
                <a:latin typeface="Times New Roman" charset="0"/>
              </a:rPr>
              <a:t>s,t</a:t>
            </a:r>
            <a:r>
              <a:rPr lang="en-US" altLang="ko-KR" sz="2800" dirty="0"/>
              <a:t> modulo 1</a:t>
            </a:r>
          </a:p>
          <a:p>
            <a:pPr marL="742950" lvl="1" indent="-285750">
              <a:lnSpc>
                <a:spcPct val="90000"/>
              </a:lnSpc>
              <a:buFontTx/>
              <a:buNone/>
            </a:pPr>
            <a:r>
              <a:rPr lang="en-US" altLang="ko-K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glTexParameteri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( GL_TEXTURE_2D, </a:t>
            </a:r>
            <a:b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</a:b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   GL_TEXTURE_WRAP_T, </a:t>
            </a:r>
            <a:r>
              <a:rPr lang="en-US" altLang="ko-KR" sz="2000" b="1" dirty="0">
                <a:solidFill>
                  <a:srgbClr val="FF0066"/>
                </a:solidFill>
                <a:latin typeface="Consolas" panose="020B0609020204030204" pitchFamily="49" charset="0"/>
              </a:rPr>
              <a:t>GL_REPEAT 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)</a:t>
            </a:r>
            <a:endParaRPr lang="en-US" altLang="ko-KR" sz="2000" b="1" i="1" dirty="0">
              <a:solidFill>
                <a:srgbClr val="0000CC"/>
              </a:solidFill>
              <a:latin typeface="Consolas" panose="020B0609020204030204" pitchFamily="49" charset="0"/>
            </a:endParaRPr>
          </a:p>
          <a:p>
            <a:pPr marL="342900" indent="-342900">
              <a:lnSpc>
                <a:spcPct val="90000"/>
              </a:lnSpc>
            </a:pPr>
            <a:endParaRPr lang="en-US" altLang="ko-KR" dirty="0"/>
          </a:p>
        </p:txBody>
      </p:sp>
      <p:grpSp>
        <p:nvGrpSpPr>
          <p:cNvPr id="33798" name="Group 4"/>
          <p:cNvGrpSpPr>
            <a:grpSpLocks/>
          </p:cNvGrpSpPr>
          <p:nvPr/>
        </p:nvGrpSpPr>
        <p:grpSpPr bwMode="auto">
          <a:xfrm>
            <a:off x="1616075" y="4313238"/>
            <a:ext cx="5119688" cy="1989137"/>
            <a:chOff x="1018" y="2717"/>
            <a:chExt cx="3225" cy="1253"/>
          </a:xfrm>
        </p:grpSpPr>
        <p:grpSp>
          <p:nvGrpSpPr>
            <p:cNvPr id="33799" name="Group 5"/>
            <p:cNvGrpSpPr>
              <a:grpSpLocks/>
            </p:cNvGrpSpPr>
            <p:nvPr/>
          </p:nvGrpSpPr>
          <p:grpSpPr bwMode="auto">
            <a:xfrm>
              <a:off x="1018" y="2717"/>
              <a:ext cx="864" cy="1205"/>
              <a:chOff x="771" y="2611"/>
              <a:chExt cx="864" cy="1205"/>
            </a:xfrm>
          </p:grpSpPr>
          <p:sp>
            <p:nvSpPr>
              <p:cNvPr id="33806" name="Rectangle 6"/>
              <p:cNvSpPr>
                <a:spLocks noChangeArrowheads="1"/>
              </p:cNvSpPr>
              <p:nvPr/>
            </p:nvSpPr>
            <p:spPr bwMode="auto">
              <a:xfrm>
                <a:off x="872" y="3566"/>
                <a:ext cx="559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ko-KR" sz="2000"/>
                  <a:t>texture</a:t>
                </a:r>
              </a:p>
            </p:txBody>
          </p:sp>
          <p:sp>
            <p:nvSpPr>
              <p:cNvPr id="33807" name="Line 7"/>
              <p:cNvSpPr>
                <a:spLocks noChangeShapeType="1"/>
              </p:cNvSpPr>
              <p:nvPr/>
            </p:nvSpPr>
            <p:spPr bwMode="auto">
              <a:xfrm>
                <a:off x="925" y="3379"/>
                <a:ext cx="4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808" name="Line 8"/>
              <p:cNvSpPr>
                <a:spLocks noChangeShapeType="1"/>
              </p:cNvSpPr>
              <p:nvPr/>
            </p:nvSpPr>
            <p:spPr bwMode="auto">
              <a:xfrm flipV="1">
                <a:off x="851" y="2899"/>
                <a:ext cx="0" cy="43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3809" name="Rectangle 9"/>
              <p:cNvSpPr>
                <a:spLocks noChangeArrowheads="1"/>
              </p:cNvSpPr>
              <p:nvPr/>
            </p:nvSpPr>
            <p:spPr bwMode="auto">
              <a:xfrm>
                <a:off x="1443" y="3254"/>
                <a:ext cx="178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ko-KR" sz="2000"/>
                  <a:t>s</a:t>
                </a:r>
              </a:p>
            </p:txBody>
          </p:sp>
          <p:sp>
            <p:nvSpPr>
              <p:cNvPr id="33810" name="Rectangle 10"/>
              <p:cNvSpPr>
                <a:spLocks noChangeArrowheads="1"/>
              </p:cNvSpPr>
              <p:nvPr/>
            </p:nvSpPr>
            <p:spPr bwMode="auto">
              <a:xfrm>
                <a:off x="771" y="2630"/>
                <a:ext cx="160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r>
                  <a:rPr lang="en-US" altLang="ko-KR" sz="2000"/>
                  <a:t>t</a:t>
                </a:r>
              </a:p>
            </p:txBody>
          </p:sp>
          <p:pic>
            <p:nvPicPr>
              <p:cNvPr id="33811" name="Picture 11" descr="C:\SIGGRAPH\tex1x1.jpg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28" t="21428" r="21429" b="21429"/>
              <a:stretch>
                <a:fillRect/>
              </a:stretch>
            </p:blipFill>
            <p:spPr bwMode="auto">
              <a:xfrm>
                <a:off x="915" y="2611"/>
                <a:ext cx="72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3800" name="Group 12"/>
            <p:cNvGrpSpPr>
              <a:grpSpLocks/>
            </p:cNvGrpSpPr>
            <p:nvPr/>
          </p:nvGrpSpPr>
          <p:grpSpPr bwMode="auto">
            <a:xfrm>
              <a:off x="3281" y="2717"/>
              <a:ext cx="962" cy="1253"/>
              <a:chOff x="3752" y="2659"/>
              <a:chExt cx="962" cy="1253"/>
            </a:xfrm>
          </p:grpSpPr>
          <p:sp>
            <p:nvSpPr>
              <p:cNvPr id="33804" name="Rectangle 13"/>
              <p:cNvSpPr>
                <a:spLocks noChangeArrowheads="1"/>
              </p:cNvSpPr>
              <p:nvPr/>
            </p:nvSpPr>
            <p:spPr bwMode="auto">
              <a:xfrm>
                <a:off x="3752" y="3470"/>
                <a:ext cx="962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ko-KR" sz="2000"/>
                  <a:t>GL_CLAMP</a:t>
                </a:r>
              </a:p>
              <a:p>
                <a:pPr algn="ctr"/>
                <a:r>
                  <a:rPr lang="en-US" altLang="ko-KR" sz="2000"/>
                  <a:t>wrapping</a:t>
                </a:r>
              </a:p>
            </p:txBody>
          </p:sp>
          <p:pic>
            <p:nvPicPr>
              <p:cNvPr id="33805" name="Picture 14" descr="C:\SIGGRAPH\tex2x2c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99" t="23599" r="23601" b="23601"/>
              <a:stretch>
                <a:fillRect/>
              </a:stretch>
            </p:blipFill>
            <p:spPr bwMode="auto">
              <a:xfrm>
                <a:off x="3843" y="2659"/>
                <a:ext cx="72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3801" name="Group 15"/>
            <p:cNvGrpSpPr>
              <a:grpSpLocks/>
            </p:cNvGrpSpPr>
            <p:nvPr/>
          </p:nvGrpSpPr>
          <p:grpSpPr bwMode="auto">
            <a:xfrm>
              <a:off x="2073" y="2717"/>
              <a:ext cx="1016" cy="1253"/>
              <a:chOff x="2150" y="2659"/>
              <a:chExt cx="1016" cy="1253"/>
            </a:xfrm>
          </p:grpSpPr>
          <p:sp>
            <p:nvSpPr>
              <p:cNvPr id="33802" name="Rectangle 16"/>
              <p:cNvSpPr>
                <a:spLocks noChangeArrowheads="1"/>
              </p:cNvSpPr>
              <p:nvPr/>
            </p:nvSpPr>
            <p:spPr bwMode="auto">
              <a:xfrm>
                <a:off x="2150" y="3470"/>
                <a:ext cx="1016" cy="4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pPr algn="ctr"/>
                <a:r>
                  <a:rPr lang="en-US" altLang="ko-KR" sz="2000"/>
                  <a:t>GL_REPEAT</a:t>
                </a:r>
              </a:p>
              <a:p>
                <a:pPr algn="ctr"/>
                <a:r>
                  <a:rPr lang="en-US" altLang="ko-KR" sz="2000"/>
                  <a:t>wrapping</a:t>
                </a:r>
              </a:p>
            </p:txBody>
          </p:sp>
          <p:pic>
            <p:nvPicPr>
              <p:cNvPr id="33803" name="Picture 17" descr="C:\SIGGRAPH\tex2x2r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01" t="24001" r="23199" b="23199"/>
              <a:stretch>
                <a:fillRect/>
              </a:stretch>
            </p:blipFill>
            <p:spPr bwMode="auto">
              <a:xfrm>
                <a:off x="2307" y="2659"/>
                <a:ext cx="720" cy="7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51896917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F73ACF8C-286B-4BC0-9817-B64F3C4B9264}" type="slidenum">
              <a:rPr lang="es-ES" altLang="ko-KR" sz="1000">
                <a:latin typeface="Arial" charset="0"/>
              </a:rPr>
              <a:pPr lvl="1"/>
              <a:t>33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584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0"/>
            <a:ext cx="8382000" cy="1066800"/>
          </a:xfrm>
          <a:noFill/>
        </p:spPr>
        <p:txBody>
          <a:bodyPr lIns="90488" tIns="44450" rIns="90488" bIns="44450"/>
          <a:lstStyle/>
          <a:p>
            <a:r>
              <a:rPr lang="en-US" altLang="ko-KR" dirty="0"/>
              <a:t>Parameter 2: </a:t>
            </a:r>
            <a:br>
              <a:rPr lang="en-US" altLang="ko-KR" dirty="0"/>
            </a:br>
            <a:r>
              <a:rPr lang="en-US" altLang="ko-KR" dirty="0"/>
              <a:t>Magnification and </a:t>
            </a:r>
            <a:r>
              <a:rPr lang="en-US" altLang="ko-KR" dirty="0" err="1"/>
              <a:t>Minification</a:t>
            </a:r>
            <a:endParaRPr lang="en-US" altLang="ko-KR" dirty="0"/>
          </a:p>
        </p:txBody>
      </p:sp>
      <p:grpSp>
        <p:nvGrpSpPr>
          <p:cNvPr id="35845" name="Group 3"/>
          <p:cNvGrpSpPr>
            <a:grpSpLocks/>
          </p:cNvGrpSpPr>
          <p:nvPr/>
        </p:nvGrpSpPr>
        <p:grpSpPr bwMode="auto">
          <a:xfrm>
            <a:off x="685800" y="3429000"/>
            <a:ext cx="7659688" cy="2746375"/>
            <a:chOff x="468" y="2208"/>
            <a:chExt cx="4825" cy="1730"/>
          </a:xfrm>
        </p:grpSpPr>
        <p:sp>
          <p:nvSpPr>
            <p:cNvPr id="35847" name="Rectangle 4"/>
            <p:cNvSpPr>
              <a:spLocks noChangeArrowheads="1"/>
            </p:cNvSpPr>
            <p:nvPr/>
          </p:nvSpPr>
          <p:spPr bwMode="auto">
            <a:xfrm>
              <a:off x="636" y="2784"/>
              <a:ext cx="144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pPr algn="ctr"/>
              <a:endParaRPr lang="ko-KR" altLang="ko-KR"/>
            </a:p>
          </p:txBody>
        </p:sp>
        <p:grpSp>
          <p:nvGrpSpPr>
            <p:cNvPr id="35848" name="Group 5"/>
            <p:cNvGrpSpPr>
              <a:grpSpLocks/>
            </p:cNvGrpSpPr>
            <p:nvPr/>
          </p:nvGrpSpPr>
          <p:grpSpPr bwMode="auto">
            <a:xfrm>
              <a:off x="1438" y="2208"/>
              <a:ext cx="1152" cy="1152"/>
              <a:chOff x="1438" y="2208"/>
              <a:chExt cx="1152" cy="1152"/>
            </a:xfrm>
          </p:grpSpPr>
          <p:sp>
            <p:nvSpPr>
              <p:cNvPr id="35894" name="Rectangle 6"/>
              <p:cNvSpPr>
                <a:spLocks noChangeArrowheads="1"/>
              </p:cNvSpPr>
              <p:nvPr/>
            </p:nvSpPr>
            <p:spPr bwMode="auto">
              <a:xfrm>
                <a:off x="1442" y="2212"/>
                <a:ext cx="1144" cy="1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895" name="Line 7"/>
              <p:cNvSpPr>
                <a:spLocks noChangeShapeType="1"/>
              </p:cNvSpPr>
              <p:nvPr/>
            </p:nvSpPr>
            <p:spPr bwMode="auto">
              <a:xfrm>
                <a:off x="1438" y="26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96" name="Line 8"/>
              <p:cNvSpPr>
                <a:spLocks noChangeShapeType="1"/>
              </p:cNvSpPr>
              <p:nvPr/>
            </p:nvSpPr>
            <p:spPr bwMode="auto">
              <a:xfrm>
                <a:off x="1870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97" name="Line 9"/>
              <p:cNvSpPr>
                <a:spLocks noChangeShapeType="1"/>
              </p:cNvSpPr>
              <p:nvPr/>
            </p:nvSpPr>
            <p:spPr bwMode="auto">
              <a:xfrm>
                <a:off x="1582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98" name="Line 10"/>
              <p:cNvSpPr>
                <a:spLocks noChangeShapeType="1"/>
              </p:cNvSpPr>
              <p:nvPr/>
            </p:nvSpPr>
            <p:spPr bwMode="auto">
              <a:xfrm>
                <a:off x="172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99" name="Line 11"/>
              <p:cNvSpPr>
                <a:spLocks noChangeShapeType="1"/>
              </p:cNvSpPr>
              <p:nvPr/>
            </p:nvSpPr>
            <p:spPr bwMode="auto">
              <a:xfrm>
                <a:off x="2014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900" name="Line 12"/>
              <p:cNvSpPr>
                <a:spLocks noChangeShapeType="1"/>
              </p:cNvSpPr>
              <p:nvPr/>
            </p:nvSpPr>
            <p:spPr bwMode="auto">
              <a:xfrm>
                <a:off x="2158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901" name="Line 13"/>
              <p:cNvSpPr>
                <a:spLocks noChangeShapeType="1"/>
              </p:cNvSpPr>
              <p:nvPr/>
            </p:nvSpPr>
            <p:spPr bwMode="auto">
              <a:xfrm>
                <a:off x="1438" y="249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902" name="Line 14"/>
              <p:cNvSpPr>
                <a:spLocks noChangeShapeType="1"/>
              </p:cNvSpPr>
              <p:nvPr/>
            </p:nvSpPr>
            <p:spPr bwMode="auto">
              <a:xfrm>
                <a:off x="1438" y="235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903" name="Line 15"/>
              <p:cNvSpPr>
                <a:spLocks noChangeShapeType="1"/>
              </p:cNvSpPr>
              <p:nvPr/>
            </p:nvSpPr>
            <p:spPr bwMode="auto">
              <a:xfrm>
                <a:off x="1438" y="2784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904" name="Line 16"/>
              <p:cNvSpPr>
                <a:spLocks noChangeShapeType="1"/>
              </p:cNvSpPr>
              <p:nvPr/>
            </p:nvSpPr>
            <p:spPr bwMode="auto">
              <a:xfrm>
                <a:off x="1438" y="2928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905" name="Line 17"/>
              <p:cNvSpPr>
                <a:spLocks noChangeShapeType="1"/>
              </p:cNvSpPr>
              <p:nvPr/>
            </p:nvSpPr>
            <p:spPr bwMode="auto">
              <a:xfrm>
                <a:off x="2302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906" name="Line 18"/>
              <p:cNvSpPr>
                <a:spLocks noChangeShapeType="1"/>
              </p:cNvSpPr>
              <p:nvPr/>
            </p:nvSpPr>
            <p:spPr bwMode="auto">
              <a:xfrm>
                <a:off x="244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907" name="Line 19"/>
              <p:cNvSpPr>
                <a:spLocks noChangeShapeType="1"/>
              </p:cNvSpPr>
              <p:nvPr/>
            </p:nvSpPr>
            <p:spPr bwMode="auto">
              <a:xfrm>
                <a:off x="1438" y="307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908" name="Line 20"/>
              <p:cNvSpPr>
                <a:spLocks noChangeShapeType="1"/>
              </p:cNvSpPr>
              <p:nvPr/>
            </p:nvSpPr>
            <p:spPr bwMode="auto">
              <a:xfrm>
                <a:off x="1438" y="321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5849" name="Group 21"/>
            <p:cNvGrpSpPr>
              <a:grpSpLocks/>
            </p:cNvGrpSpPr>
            <p:nvPr/>
          </p:nvGrpSpPr>
          <p:grpSpPr bwMode="auto">
            <a:xfrm>
              <a:off x="631" y="2784"/>
              <a:ext cx="288" cy="288"/>
              <a:chOff x="631" y="2784"/>
              <a:chExt cx="288" cy="288"/>
            </a:xfrm>
          </p:grpSpPr>
          <p:sp>
            <p:nvSpPr>
              <p:cNvPr id="35888" name="Line 22"/>
              <p:cNvSpPr>
                <a:spLocks noChangeShapeType="1"/>
              </p:cNvSpPr>
              <p:nvPr/>
            </p:nvSpPr>
            <p:spPr bwMode="auto">
              <a:xfrm>
                <a:off x="775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89" name="Line 23"/>
              <p:cNvSpPr>
                <a:spLocks noChangeShapeType="1"/>
              </p:cNvSpPr>
              <p:nvPr/>
            </p:nvSpPr>
            <p:spPr bwMode="auto">
              <a:xfrm>
                <a:off x="631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90" name="Line 24"/>
              <p:cNvSpPr>
                <a:spLocks noChangeShapeType="1"/>
              </p:cNvSpPr>
              <p:nvPr/>
            </p:nvSpPr>
            <p:spPr bwMode="auto">
              <a:xfrm>
                <a:off x="919" y="2784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91" name="Line 25"/>
              <p:cNvSpPr>
                <a:spLocks noChangeShapeType="1"/>
              </p:cNvSpPr>
              <p:nvPr/>
            </p:nvSpPr>
            <p:spPr bwMode="auto">
              <a:xfrm flipH="1">
                <a:off x="631" y="2784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92" name="Line 26"/>
              <p:cNvSpPr>
                <a:spLocks noChangeShapeType="1"/>
              </p:cNvSpPr>
              <p:nvPr/>
            </p:nvSpPr>
            <p:spPr bwMode="auto">
              <a:xfrm flipH="1">
                <a:off x="631" y="292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93" name="Line 27"/>
              <p:cNvSpPr>
                <a:spLocks noChangeShapeType="1"/>
              </p:cNvSpPr>
              <p:nvPr/>
            </p:nvSpPr>
            <p:spPr bwMode="auto">
              <a:xfrm flipH="1">
                <a:off x="631" y="3072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5850" name="Group 28"/>
            <p:cNvGrpSpPr>
              <a:grpSpLocks/>
            </p:cNvGrpSpPr>
            <p:nvPr/>
          </p:nvGrpSpPr>
          <p:grpSpPr bwMode="auto">
            <a:xfrm>
              <a:off x="3262" y="2208"/>
              <a:ext cx="1152" cy="1152"/>
              <a:chOff x="3262" y="2208"/>
              <a:chExt cx="1152" cy="1152"/>
            </a:xfrm>
          </p:grpSpPr>
          <p:sp>
            <p:nvSpPr>
              <p:cNvPr id="35873" name="Rectangle 29"/>
              <p:cNvSpPr>
                <a:spLocks noChangeArrowheads="1"/>
              </p:cNvSpPr>
              <p:nvPr/>
            </p:nvSpPr>
            <p:spPr bwMode="auto">
              <a:xfrm>
                <a:off x="3266" y="2212"/>
                <a:ext cx="1144" cy="1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1pPr>
                <a:lvl2pPr marL="37931725" indent="-37474525"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2pPr>
                <a:lvl3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3pPr>
                <a:lvl4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4pPr>
                <a:lvl5pPr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5pPr>
                <a:lvl6pPr marL="4572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6pPr>
                <a:lvl7pPr marL="9144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7pPr>
                <a:lvl8pPr marL="1371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8pPr>
                <a:lvl9pPr marL="18288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charset="0"/>
                    <a:ea typeface="ＭＳ Ｐゴシック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35874" name="Line 30"/>
              <p:cNvSpPr>
                <a:spLocks noChangeShapeType="1"/>
              </p:cNvSpPr>
              <p:nvPr/>
            </p:nvSpPr>
            <p:spPr bwMode="auto">
              <a:xfrm>
                <a:off x="3262" y="26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75" name="Line 31"/>
              <p:cNvSpPr>
                <a:spLocks noChangeShapeType="1"/>
              </p:cNvSpPr>
              <p:nvPr/>
            </p:nvSpPr>
            <p:spPr bwMode="auto">
              <a:xfrm>
                <a:off x="3694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76" name="Line 32"/>
              <p:cNvSpPr>
                <a:spLocks noChangeShapeType="1"/>
              </p:cNvSpPr>
              <p:nvPr/>
            </p:nvSpPr>
            <p:spPr bwMode="auto">
              <a:xfrm>
                <a:off x="340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77" name="Line 33"/>
              <p:cNvSpPr>
                <a:spLocks noChangeShapeType="1"/>
              </p:cNvSpPr>
              <p:nvPr/>
            </p:nvSpPr>
            <p:spPr bwMode="auto">
              <a:xfrm>
                <a:off x="3550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78" name="Line 34"/>
              <p:cNvSpPr>
                <a:spLocks noChangeShapeType="1"/>
              </p:cNvSpPr>
              <p:nvPr/>
            </p:nvSpPr>
            <p:spPr bwMode="auto">
              <a:xfrm>
                <a:off x="3838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79" name="Line 35"/>
              <p:cNvSpPr>
                <a:spLocks noChangeShapeType="1"/>
              </p:cNvSpPr>
              <p:nvPr/>
            </p:nvSpPr>
            <p:spPr bwMode="auto">
              <a:xfrm>
                <a:off x="3982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80" name="Line 36"/>
              <p:cNvSpPr>
                <a:spLocks noChangeShapeType="1"/>
              </p:cNvSpPr>
              <p:nvPr/>
            </p:nvSpPr>
            <p:spPr bwMode="auto">
              <a:xfrm>
                <a:off x="3262" y="249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81" name="Line 37"/>
              <p:cNvSpPr>
                <a:spLocks noChangeShapeType="1"/>
              </p:cNvSpPr>
              <p:nvPr/>
            </p:nvSpPr>
            <p:spPr bwMode="auto">
              <a:xfrm>
                <a:off x="3262" y="235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82" name="Line 38"/>
              <p:cNvSpPr>
                <a:spLocks noChangeShapeType="1"/>
              </p:cNvSpPr>
              <p:nvPr/>
            </p:nvSpPr>
            <p:spPr bwMode="auto">
              <a:xfrm>
                <a:off x="3262" y="2784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83" name="Line 39"/>
              <p:cNvSpPr>
                <a:spLocks noChangeShapeType="1"/>
              </p:cNvSpPr>
              <p:nvPr/>
            </p:nvSpPr>
            <p:spPr bwMode="auto">
              <a:xfrm>
                <a:off x="3262" y="2928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84" name="Line 40"/>
              <p:cNvSpPr>
                <a:spLocks noChangeShapeType="1"/>
              </p:cNvSpPr>
              <p:nvPr/>
            </p:nvSpPr>
            <p:spPr bwMode="auto">
              <a:xfrm>
                <a:off x="4126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85" name="Line 41"/>
              <p:cNvSpPr>
                <a:spLocks noChangeShapeType="1"/>
              </p:cNvSpPr>
              <p:nvPr/>
            </p:nvSpPr>
            <p:spPr bwMode="auto">
              <a:xfrm>
                <a:off x="4270" y="2208"/>
                <a:ext cx="0" cy="115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86" name="Line 42"/>
              <p:cNvSpPr>
                <a:spLocks noChangeShapeType="1"/>
              </p:cNvSpPr>
              <p:nvPr/>
            </p:nvSpPr>
            <p:spPr bwMode="auto">
              <a:xfrm>
                <a:off x="3262" y="3072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87" name="Line 43"/>
              <p:cNvSpPr>
                <a:spLocks noChangeShapeType="1"/>
              </p:cNvSpPr>
              <p:nvPr/>
            </p:nvSpPr>
            <p:spPr bwMode="auto">
              <a:xfrm>
                <a:off x="3262" y="3216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grpSp>
          <p:nvGrpSpPr>
            <p:cNvPr id="35851" name="Group 44"/>
            <p:cNvGrpSpPr>
              <a:grpSpLocks/>
            </p:cNvGrpSpPr>
            <p:nvPr/>
          </p:nvGrpSpPr>
          <p:grpSpPr bwMode="auto">
            <a:xfrm>
              <a:off x="4824" y="2640"/>
              <a:ext cx="288" cy="288"/>
              <a:chOff x="4824" y="2640"/>
              <a:chExt cx="288" cy="288"/>
            </a:xfrm>
          </p:grpSpPr>
          <p:sp>
            <p:nvSpPr>
              <p:cNvPr id="35867" name="Line 45"/>
              <p:cNvSpPr>
                <a:spLocks noChangeShapeType="1"/>
              </p:cNvSpPr>
              <p:nvPr/>
            </p:nvSpPr>
            <p:spPr bwMode="auto">
              <a:xfrm>
                <a:off x="4968" y="26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68" name="Line 46"/>
              <p:cNvSpPr>
                <a:spLocks noChangeShapeType="1"/>
              </p:cNvSpPr>
              <p:nvPr/>
            </p:nvSpPr>
            <p:spPr bwMode="auto">
              <a:xfrm>
                <a:off x="4824" y="26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69" name="Line 47"/>
              <p:cNvSpPr>
                <a:spLocks noChangeShapeType="1"/>
              </p:cNvSpPr>
              <p:nvPr/>
            </p:nvSpPr>
            <p:spPr bwMode="auto">
              <a:xfrm>
                <a:off x="5112" y="2640"/>
                <a:ext cx="0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70" name="Line 48"/>
              <p:cNvSpPr>
                <a:spLocks noChangeShapeType="1"/>
              </p:cNvSpPr>
              <p:nvPr/>
            </p:nvSpPr>
            <p:spPr bwMode="auto">
              <a:xfrm flipH="1">
                <a:off x="4824" y="2640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71" name="Line 49"/>
              <p:cNvSpPr>
                <a:spLocks noChangeShapeType="1"/>
              </p:cNvSpPr>
              <p:nvPr/>
            </p:nvSpPr>
            <p:spPr bwMode="auto">
              <a:xfrm flipH="1">
                <a:off x="4824" y="2784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35872" name="Line 50"/>
              <p:cNvSpPr>
                <a:spLocks noChangeShapeType="1"/>
              </p:cNvSpPr>
              <p:nvPr/>
            </p:nvSpPr>
            <p:spPr bwMode="auto">
              <a:xfrm flipH="1">
                <a:off x="4824" y="2928"/>
                <a:ext cx="28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35852" name="Rectangle 51"/>
            <p:cNvSpPr>
              <a:spLocks noChangeArrowheads="1"/>
            </p:cNvSpPr>
            <p:nvPr/>
          </p:nvSpPr>
          <p:spPr bwMode="auto">
            <a:xfrm>
              <a:off x="468" y="3456"/>
              <a:ext cx="6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ko-KR" sz="2000"/>
                <a:t>Texture</a:t>
              </a:r>
            </a:p>
          </p:txBody>
        </p:sp>
        <p:sp>
          <p:nvSpPr>
            <p:cNvPr id="35853" name="Rectangle 52"/>
            <p:cNvSpPr>
              <a:spLocks noChangeArrowheads="1"/>
            </p:cNvSpPr>
            <p:nvPr/>
          </p:nvSpPr>
          <p:spPr bwMode="auto">
            <a:xfrm>
              <a:off x="1690" y="3456"/>
              <a:ext cx="6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ko-KR" sz="2000"/>
                <a:t>Polygon</a:t>
              </a:r>
            </a:p>
          </p:txBody>
        </p:sp>
        <p:sp>
          <p:nvSpPr>
            <p:cNvPr id="35854" name="Rectangle 53"/>
            <p:cNvSpPr>
              <a:spLocks noChangeArrowheads="1"/>
            </p:cNvSpPr>
            <p:nvPr/>
          </p:nvSpPr>
          <p:spPr bwMode="auto">
            <a:xfrm>
              <a:off x="812" y="3686"/>
              <a:ext cx="1030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ko-KR" sz="2000" dirty="0">
                  <a:solidFill>
                    <a:srgbClr val="FF0066"/>
                  </a:solidFill>
                </a:rPr>
                <a:t>Magnification</a:t>
              </a:r>
            </a:p>
          </p:txBody>
        </p:sp>
        <p:sp>
          <p:nvSpPr>
            <p:cNvPr id="35855" name="Rectangle 54"/>
            <p:cNvSpPr>
              <a:spLocks noChangeArrowheads="1"/>
            </p:cNvSpPr>
            <p:nvPr/>
          </p:nvSpPr>
          <p:spPr bwMode="auto">
            <a:xfrm>
              <a:off x="4028" y="3686"/>
              <a:ext cx="92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ko-KR" sz="2000" dirty="0">
                  <a:solidFill>
                    <a:srgbClr val="FF0066"/>
                  </a:solidFill>
                </a:rPr>
                <a:t>Minification</a:t>
              </a:r>
            </a:p>
          </p:txBody>
        </p:sp>
        <p:sp>
          <p:nvSpPr>
            <p:cNvPr id="35856" name="Rectangle 55"/>
            <p:cNvSpPr>
              <a:spLocks noChangeArrowheads="1"/>
            </p:cNvSpPr>
            <p:nvPr/>
          </p:nvSpPr>
          <p:spPr bwMode="auto">
            <a:xfrm>
              <a:off x="3406" y="2352"/>
              <a:ext cx="288" cy="2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35857" name="Rectangle 56"/>
            <p:cNvSpPr>
              <a:spLocks noChangeArrowheads="1"/>
            </p:cNvSpPr>
            <p:nvPr/>
          </p:nvSpPr>
          <p:spPr bwMode="auto">
            <a:xfrm>
              <a:off x="4644" y="3456"/>
              <a:ext cx="6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ko-KR" sz="2000"/>
                <a:t>Polygon</a:t>
              </a:r>
            </a:p>
          </p:txBody>
        </p:sp>
        <p:sp>
          <p:nvSpPr>
            <p:cNvPr id="35858" name="Rectangle 57"/>
            <p:cNvSpPr>
              <a:spLocks noChangeArrowheads="1"/>
            </p:cNvSpPr>
            <p:nvPr/>
          </p:nvSpPr>
          <p:spPr bwMode="auto">
            <a:xfrm>
              <a:off x="3531" y="3456"/>
              <a:ext cx="61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1pPr>
              <a:lvl2pPr marL="37931725" indent="-37474525"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2pPr>
              <a:lvl3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3pPr>
              <a:lvl4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4pPr>
              <a:lvl5pPr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charset="0"/>
                  <a:ea typeface="ＭＳ Ｐゴシック" charset="-128"/>
                </a:defRPr>
              </a:lvl9pPr>
            </a:lstStyle>
            <a:p>
              <a:r>
                <a:rPr lang="en-US" altLang="ko-KR" sz="2000"/>
                <a:t>Texture</a:t>
              </a:r>
            </a:p>
          </p:txBody>
        </p:sp>
        <p:sp>
          <p:nvSpPr>
            <p:cNvPr id="35859" name="Line 58"/>
            <p:cNvSpPr>
              <a:spLocks noChangeShapeType="1"/>
            </p:cNvSpPr>
            <p:nvPr/>
          </p:nvSpPr>
          <p:spPr bwMode="auto">
            <a:xfrm flipV="1">
              <a:off x="622" y="2208"/>
              <a:ext cx="816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860" name="Line 59"/>
            <p:cNvSpPr>
              <a:spLocks noChangeShapeType="1"/>
            </p:cNvSpPr>
            <p:nvPr/>
          </p:nvSpPr>
          <p:spPr bwMode="auto">
            <a:xfrm flipV="1">
              <a:off x="766" y="2208"/>
              <a:ext cx="1248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861" name="Line 60"/>
            <p:cNvSpPr>
              <a:spLocks noChangeShapeType="1"/>
            </p:cNvSpPr>
            <p:nvPr/>
          </p:nvSpPr>
          <p:spPr bwMode="auto">
            <a:xfrm flipV="1">
              <a:off x="622" y="2784"/>
              <a:ext cx="81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862" name="Line 61"/>
            <p:cNvSpPr>
              <a:spLocks noChangeShapeType="1"/>
            </p:cNvSpPr>
            <p:nvPr/>
          </p:nvSpPr>
          <p:spPr bwMode="auto">
            <a:xfrm flipV="1">
              <a:off x="814" y="2784"/>
              <a:ext cx="120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863" name="Line 62"/>
            <p:cNvSpPr>
              <a:spLocks noChangeShapeType="1"/>
            </p:cNvSpPr>
            <p:nvPr/>
          </p:nvSpPr>
          <p:spPr bwMode="auto">
            <a:xfrm>
              <a:off x="3694" y="2352"/>
              <a:ext cx="1296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864" name="Line 63"/>
            <p:cNvSpPr>
              <a:spLocks noChangeShapeType="1"/>
            </p:cNvSpPr>
            <p:nvPr/>
          </p:nvSpPr>
          <p:spPr bwMode="auto">
            <a:xfrm>
              <a:off x="3694" y="2640"/>
              <a:ext cx="129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865" name="Line 64"/>
            <p:cNvSpPr>
              <a:spLocks noChangeShapeType="1"/>
            </p:cNvSpPr>
            <p:nvPr/>
          </p:nvSpPr>
          <p:spPr bwMode="auto">
            <a:xfrm>
              <a:off x="3406" y="2352"/>
              <a:ext cx="144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866" name="Line 65"/>
            <p:cNvSpPr>
              <a:spLocks noChangeShapeType="1"/>
            </p:cNvSpPr>
            <p:nvPr/>
          </p:nvSpPr>
          <p:spPr bwMode="auto">
            <a:xfrm>
              <a:off x="3406" y="2640"/>
              <a:ext cx="1392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sp>
        <p:nvSpPr>
          <p:cNvPr id="35846" name="Text Box 68"/>
          <p:cNvSpPr txBox="1">
            <a:spLocks noChangeArrowheads="1"/>
          </p:cNvSpPr>
          <p:nvPr/>
        </p:nvSpPr>
        <p:spPr bwMode="auto">
          <a:xfrm>
            <a:off x="533400" y="1447800"/>
            <a:ext cx="76628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>
                <a:latin typeface="Arial" charset="0"/>
              </a:rPr>
              <a:t>More than one texel can cover a pixel (</a:t>
            </a:r>
            <a:r>
              <a:rPr lang="en-US" altLang="ko-KR" i="1">
                <a:latin typeface="Arial" charset="0"/>
              </a:rPr>
              <a:t>minification</a:t>
            </a:r>
            <a:r>
              <a:rPr lang="en-US" altLang="ko-KR">
                <a:latin typeface="Arial" charset="0"/>
              </a:rPr>
              <a:t>) or</a:t>
            </a:r>
          </a:p>
          <a:p>
            <a:r>
              <a:rPr lang="en-US" altLang="ko-KR">
                <a:latin typeface="Arial" charset="0"/>
              </a:rPr>
              <a:t>more than one pixel can cover a texel (</a:t>
            </a:r>
            <a:r>
              <a:rPr lang="en-US" altLang="ko-KR" i="1">
                <a:latin typeface="Arial" charset="0"/>
              </a:rPr>
              <a:t>magnification</a:t>
            </a:r>
            <a:r>
              <a:rPr lang="en-US" altLang="ko-KR">
                <a:latin typeface="Arial" charset="0"/>
              </a:rPr>
              <a:t>)</a:t>
            </a:r>
          </a:p>
          <a:p>
            <a:endParaRPr lang="en-US" altLang="ko-KR">
              <a:latin typeface="Arial" charset="0"/>
            </a:endParaRPr>
          </a:p>
          <a:p>
            <a:r>
              <a:rPr lang="en-US" altLang="ko-KR">
                <a:latin typeface="Arial" charset="0"/>
              </a:rPr>
              <a:t>Can use point sampling (nearest texel) or linear filtering</a:t>
            </a:r>
          </a:p>
          <a:p>
            <a:r>
              <a:rPr lang="en-US" altLang="ko-KR">
                <a:latin typeface="Arial" charset="0"/>
              </a:rPr>
              <a:t>( 2 x 2 filter) to obtain texture values</a:t>
            </a:r>
          </a:p>
          <a:p>
            <a:endParaRPr lang="en-US" altLang="ko-KR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05219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69096-C36F-7787-9840-7BF086EC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Filtering in Magnification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D3900-FB83-BE7C-8B2E-8FC1700DF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34</a:t>
            </a:fld>
            <a:endParaRPr lang="es-ES" altLang="ko-KR"/>
          </a:p>
        </p:txBody>
      </p:sp>
      <p:pic>
        <p:nvPicPr>
          <p:cNvPr id="3076" name="Picture 4" descr="Min &amp; Mag Filters · LegacyOpenGL">
            <a:extLst>
              <a:ext uri="{FF2B5EF4-FFF2-40B4-BE49-F238E27FC236}">
                <a16:creationId xmlns:a16="http://schemas.microsoft.com/office/drawing/2014/main" id="{2167BBE8-C478-E3AB-C68B-D95E2EEC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8301510" cy="371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15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C69096-C36F-7787-9840-7BF086EC9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Aliasing Problem in Minification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D3900-FB83-BE7C-8B2E-8FC1700DFB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35</a:t>
            </a:fld>
            <a:endParaRPr lang="es-ES" altLang="ko-KR"/>
          </a:p>
        </p:txBody>
      </p:sp>
      <p:pic>
        <p:nvPicPr>
          <p:cNvPr id="3074" name="Picture 2" descr="An image of a checkerboard with anti-aliasing problem">
            <a:extLst>
              <a:ext uri="{FF2B5EF4-FFF2-40B4-BE49-F238E27FC236}">
                <a16:creationId xmlns:a16="http://schemas.microsoft.com/office/drawing/2014/main" id="{214AF3B6-1D47-AC78-2FD5-DD31DA25A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24000"/>
            <a:ext cx="44958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460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29AD0896-35FD-4A7E-B6E5-BA09AD07897B}" type="slidenum">
              <a:rPr lang="es-ES" altLang="ko-KR" sz="1000">
                <a:latin typeface="Arial" charset="0"/>
              </a:rPr>
              <a:pPr lvl="1"/>
              <a:t>36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789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Parameter2: </a:t>
            </a:r>
            <a:br>
              <a:rPr lang="en-US" altLang="ko-KR" dirty="0"/>
            </a:br>
            <a:r>
              <a:rPr lang="en-US" altLang="ko-KR" dirty="0"/>
              <a:t>Magnification and </a:t>
            </a:r>
            <a:r>
              <a:rPr lang="en-US" altLang="ko-KR" dirty="0" err="1"/>
              <a:t>Minification</a:t>
            </a:r>
            <a:endParaRPr lang="en-US" altLang="ko-KR" dirty="0"/>
          </a:p>
        </p:txBody>
      </p:sp>
      <p:sp>
        <p:nvSpPr>
          <p:cNvPr id="447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772400" cy="12192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sz="2700"/>
              <a:t>Modes determined by</a:t>
            </a:r>
          </a:p>
          <a:p>
            <a:pPr lvl="1">
              <a:defRPr/>
            </a:pPr>
            <a:r>
              <a:rPr lang="en-US" sz="2400" b="1">
                <a:latin typeface="Courier New" charset="0"/>
              </a:rPr>
              <a:t>glTexParameteri( target, type, mode )</a:t>
            </a:r>
            <a:r>
              <a:rPr lang="en-US">
                <a:effectLst>
                  <a:outerShdw blurRad="38100" dist="38100" dir="2700000" algn="tl">
                    <a:srgbClr val="DDDDDD"/>
                  </a:outerShdw>
                </a:effectLst>
              </a:rPr>
              <a:t> </a:t>
            </a:r>
          </a:p>
        </p:txBody>
      </p:sp>
      <p:sp>
        <p:nvSpPr>
          <p:cNvPr id="37894" name="Text Box 5"/>
          <p:cNvSpPr txBox="1">
            <a:spLocks noChangeArrowheads="1"/>
          </p:cNvSpPr>
          <p:nvPr/>
        </p:nvSpPr>
        <p:spPr bwMode="auto">
          <a:xfrm>
            <a:off x="533400" y="2971800"/>
            <a:ext cx="75200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glTexParameteri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(GL_TEXTURE_2D, </a:t>
            </a:r>
            <a:r>
              <a:rPr lang="en-US" altLang="ko-KR" sz="2000" b="1" dirty="0">
                <a:solidFill>
                  <a:srgbClr val="FF00FF"/>
                </a:solidFill>
                <a:latin typeface="Consolas" panose="020B0609020204030204" pitchFamily="49" charset="0"/>
              </a:rPr>
              <a:t>GL_TEXURE_MAG_FILTER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             GL_NEAREST);</a:t>
            </a:r>
          </a:p>
        </p:txBody>
      </p:sp>
      <p:sp>
        <p:nvSpPr>
          <p:cNvPr id="37895" name="Text Box 6"/>
          <p:cNvSpPr txBox="1">
            <a:spLocks noChangeArrowheads="1"/>
          </p:cNvSpPr>
          <p:nvPr/>
        </p:nvSpPr>
        <p:spPr bwMode="auto">
          <a:xfrm>
            <a:off x="533400" y="3962400"/>
            <a:ext cx="752000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2000" b="1" dirty="0" err="1">
                <a:solidFill>
                  <a:srgbClr val="0000CC"/>
                </a:solidFill>
                <a:latin typeface="Consolas" panose="020B0609020204030204" pitchFamily="49" charset="0"/>
              </a:rPr>
              <a:t>glTexParameteri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(GL_TEXTURE_2D, </a:t>
            </a:r>
            <a:r>
              <a:rPr lang="en-US" altLang="ko-KR" sz="2000" b="1" dirty="0">
                <a:solidFill>
                  <a:srgbClr val="FF00FF"/>
                </a:solidFill>
                <a:latin typeface="Consolas" panose="020B0609020204030204" pitchFamily="49" charset="0"/>
              </a:rPr>
              <a:t>GL_TEXURE_MIN_FILTER</a:t>
            </a:r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2000" b="1" dirty="0">
                <a:solidFill>
                  <a:srgbClr val="0000CC"/>
                </a:solidFill>
                <a:latin typeface="Consolas" panose="020B0609020204030204" pitchFamily="49" charset="0"/>
              </a:rPr>
              <a:t>             GL_LINEAR);</a:t>
            </a:r>
          </a:p>
        </p:txBody>
      </p:sp>
      <p:sp>
        <p:nvSpPr>
          <p:cNvPr id="37896" name="Text Box 7"/>
          <p:cNvSpPr txBox="1">
            <a:spLocks noChangeArrowheads="1"/>
          </p:cNvSpPr>
          <p:nvPr/>
        </p:nvSpPr>
        <p:spPr bwMode="auto">
          <a:xfrm>
            <a:off x="990600" y="5029200"/>
            <a:ext cx="657542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>
                <a:latin typeface="Arial" charset="0"/>
              </a:rPr>
              <a:t>Note that linear filtering requires a border of an </a:t>
            </a:r>
          </a:p>
          <a:p>
            <a:r>
              <a:rPr lang="en-US" altLang="ko-KR">
                <a:latin typeface="Arial" charset="0"/>
              </a:rPr>
              <a:t>extra texel for filtering at edges (border = 1)</a:t>
            </a:r>
          </a:p>
        </p:txBody>
      </p:sp>
    </p:spTree>
    <p:extLst>
      <p:ext uri="{BB962C8B-B14F-4D97-AF65-F5344CB8AC3E}">
        <p14:creationId xmlns:p14="http://schemas.microsoft.com/office/powerpoint/2010/main" val="3880513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Summary of Creating Texture Object 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E21112E2-3998-4D57-9E88-F5FE2623C07E}" type="slidenum">
              <a:rPr lang="es-ES" altLang="ko-KR" sz="1000">
                <a:latin typeface="Arial" charset="0"/>
              </a:rPr>
              <a:pPr lvl="1"/>
              <a:t>37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51205" name="TextBox 5"/>
          <p:cNvSpPr txBox="1">
            <a:spLocks noChangeArrowheads="1"/>
          </p:cNvSpPr>
          <p:nvPr/>
        </p:nvSpPr>
        <p:spPr bwMode="auto">
          <a:xfrm>
            <a:off x="76200" y="1101481"/>
            <a:ext cx="8915400" cy="538609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2000" dirty="0" err="1">
                <a:latin typeface="Consolas" panose="020B0609020204030204" pitchFamily="49" charset="0"/>
              </a:rPr>
              <a:t>GLuint</a:t>
            </a:r>
            <a:r>
              <a:rPr lang="en-US" altLang="ko-KR" sz="2000" dirty="0">
                <a:latin typeface="Consolas" panose="020B0609020204030204" pitchFamily="49" charset="0"/>
              </a:rPr>
              <a:t> textures;</a:t>
            </a: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glGenTextures</a:t>
            </a:r>
            <a:r>
              <a:rPr lang="en-US" altLang="ko-KR" sz="2000" dirty="0">
                <a:latin typeface="Consolas" panose="020B0609020204030204" pitchFamily="49" charset="0"/>
              </a:rPr>
              <a:t>( 1, &amp;textures );</a:t>
            </a: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glActiveTexture</a:t>
            </a:r>
            <a:r>
              <a:rPr lang="en-US" altLang="ko-KR" sz="2000" dirty="0">
                <a:latin typeface="Consolas" panose="020B0609020204030204" pitchFamily="49" charset="0"/>
              </a:rPr>
              <a:t>( GL_TEXTURE0 ); </a:t>
            </a:r>
          </a:p>
          <a:p>
            <a:endParaRPr lang="en-US" altLang="ko-KR" sz="2000" dirty="0">
              <a:solidFill>
                <a:srgbClr val="0000CC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glBindTexture</a:t>
            </a:r>
            <a:r>
              <a:rPr lang="en-US" altLang="ko-KR" sz="2000" dirty="0">
                <a:latin typeface="Consolas" panose="020B0609020204030204" pitchFamily="49" charset="0"/>
              </a:rPr>
              <a:t>( GL_TEXTURE_2D, textures );</a:t>
            </a:r>
          </a:p>
          <a:p>
            <a:r>
              <a:rPr lang="en-US" altLang="ko-KR" sz="2000" dirty="0">
                <a:solidFill>
                  <a:srgbClr val="0000CC"/>
                </a:solidFill>
                <a:latin typeface="Consolas" panose="020B0609020204030204" pitchFamily="49" charset="0"/>
              </a:rPr>
              <a:t>glTexImage2D</a:t>
            </a:r>
            <a:r>
              <a:rPr lang="en-US" altLang="ko-KR" sz="2000" dirty="0">
                <a:latin typeface="Consolas" panose="020B0609020204030204" pitchFamily="49" charset="0"/>
              </a:rPr>
              <a:t>( GL_TEXTURE_2D, 0, GL_RGB, Width, Height, </a:t>
            </a:r>
            <a:br>
              <a:rPr lang="en-US" altLang="ko-KR" sz="2000" dirty="0">
                <a:latin typeface="Consolas" panose="020B0609020204030204" pitchFamily="49" charset="0"/>
              </a:rPr>
            </a:br>
            <a:r>
              <a:rPr lang="en-US" altLang="ko-KR" sz="2000" dirty="0">
                <a:latin typeface="Consolas" panose="020B0609020204030204" pitchFamily="49" charset="0"/>
              </a:rPr>
              <a:t>                 0, GL_RGB, GL_UNSIGNED_BYTE, image );</a:t>
            </a:r>
          </a:p>
          <a:p>
            <a:endParaRPr lang="en-US" altLang="ko-KR" sz="2000" dirty="0"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glTexParameterf</a:t>
            </a:r>
            <a:r>
              <a:rPr lang="en-US" altLang="ko-KR" sz="2000" dirty="0">
                <a:latin typeface="Consolas" panose="020B0609020204030204" pitchFamily="49" charset="0"/>
              </a:rPr>
              <a:t>( GL_TEXTURE_2D, </a:t>
            </a:r>
            <a:r>
              <a:rPr lang="en-US" altLang="ko-KR" sz="2000" dirty="0">
                <a:solidFill>
                  <a:srgbClr val="FF00FF"/>
                </a:solidFill>
                <a:latin typeface="Consolas" panose="020B0609020204030204" pitchFamily="49" charset="0"/>
              </a:rPr>
              <a:t>GL_TEXTURE_WRAP_S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		    GL_REPEAT );</a:t>
            </a: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glTexParameterf</a:t>
            </a:r>
            <a:r>
              <a:rPr lang="en-US" altLang="ko-KR" sz="2000" dirty="0">
                <a:latin typeface="Consolas" panose="020B0609020204030204" pitchFamily="49" charset="0"/>
              </a:rPr>
              <a:t>( GL_TEXTURE_2D, </a:t>
            </a:r>
            <a:r>
              <a:rPr lang="en-US" altLang="ko-KR" sz="2000" dirty="0">
                <a:solidFill>
                  <a:srgbClr val="FF00FF"/>
                </a:solidFill>
                <a:latin typeface="Consolas" panose="020B0609020204030204" pitchFamily="49" charset="0"/>
              </a:rPr>
              <a:t>GL_TEXTURE_WRAP_T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		    GL_REPEAT );</a:t>
            </a:r>
          </a:p>
          <a:p>
            <a:endParaRPr lang="en-US" altLang="ko-KR" sz="2000" dirty="0">
              <a:solidFill>
                <a:srgbClr val="0000CC"/>
              </a:solidFill>
              <a:latin typeface="Consolas" panose="020B0609020204030204" pitchFamily="49" charset="0"/>
            </a:endParaRP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glTexParameterf</a:t>
            </a:r>
            <a:r>
              <a:rPr lang="en-US" altLang="ko-KR" sz="2000" dirty="0">
                <a:latin typeface="Consolas" panose="020B0609020204030204" pitchFamily="49" charset="0"/>
              </a:rPr>
              <a:t>( GL_TEXTURE_2D, </a:t>
            </a:r>
            <a:r>
              <a:rPr lang="en-US" altLang="ko-KR" sz="2000" dirty="0">
                <a:solidFill>
                  <a:srgbClr val="FF00FF"/>
                </a:solidFill>
                <a:latin typeface="Consolas" panose="020B0609020204030204" pitchFamily="49" charset="0"/>
              </a:rPr>
              <a:t>GL_TEXTURE_MAG_FILTER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		    GL_NEAREST);</a:t>
            </a:r>
          </a:p>
          <a:p>
            <a:r>
              <a:rPr lang="en-US" altLang="ko-KR" sz="2000" dirty="0" err="1">
                <a:solidFill>
                  <a:srgbClr val="0000CC"/>
                </a:solidFill>
                <a:latin typeface="Consolas" panose="020B0609020204030204" pitchFamily="49" charset="0"/>
              </a:rPr>
              <a:t>glTexParameterf</a:t>
            </a:r>
            <a:r>
              <a:rPr lang="en-US" altLang="ko-KR" sz="2000" dirty="0">
                <a:latin typeface="Consolas" panose="020B0609020204030204" pitchFamily="49" charset="0"/>
              </a:rPr>
              <a:t>( GL_TEXTURE_2D, </a:t>
            </a:r>
            <a:r>
              <a:rPr lang="en-US" altLang="ko-KR" sz="2000" dirty="0">
                <a:solidFill>
                  <a:srgbClr val="FF00FF"/>
                </a:solidFill>
                <a:latin typeface="Consolas" panose="020B0609020204030204" pitchFamily="49" charset="0"/>
              </a:rPr>
              <a:t>GL_TEXTURE_MIN_FILTER</a:t>
            </a:r>
            <a:r>
              <a:rPr lang="en-US" altLang="ko-KR" sz="2000" dirty="0">
                <a:latin typeface="Consolas" panose="020B0609020204030204" pitchFamily="49" charset="0"/>
              </a:rPr>
              <a:t>, </a:t>
            </a:r>
          </a:p>
          <a:p>
            <a:r>
              <a:rPr lang="en-US" altLang="ko-KR" sz="2000" dirty="0">
                <a:latin typeface="Consolas" panose="020B0609020204030204" pitchFamily="49" charset="0"/>
              </a:rPr>
              <a:t>		    GL_NEAREST</a:t>
            </a:r>
            <a:r>
              <a:rPr lang="en-US" altLang="ko-KR" dirty="0">
                <a:latin typeface="Consolas" panose="020B0609020204030204" pitchFamily="49" charset="0"/>
              </a:rPr>
              <a:t>); </a:t>
            </a:r>
            <a:endParaRPr lang="en-US" altLang="ko-KR" sz="20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81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E067703A-090E-4B36-A844-CA3AFAF97E49}" type="slidenum">
              <a:rPr lang="es-ES" altLang="ko-KR" sz="1000">
                <a:latin typeface="Arial" charset="0"/>
              </a:rPr>
              <a:pPr lvl="1"/>
              <a:t>38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4403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457200" y="6400800"/>
            <a:ext cx="65532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1400"/>
              <a:t>E. Angel and D. Shreiner: Interactive Computer Graphics 6E © Addison-Wesley 2012</a:t>
            </a:r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altLang="ko-KR"/>
              <a:t>Using Texture Objects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ko-KR" sz="2700" dirty="0"/>
              <a:t>specify textures in texture objects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ko-KR" sz="2700" dirty="0"/>
              <a:t>bind texture object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ko-KR" sz="2700" dirty="0"/>
              <a:t>set texture filter 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ko-KR" sz="2700" dirty="0"/>
              <a:t>set texture wrap mode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ko-KR" sz="2700" dirty="0"/>
              <a:t>enable texturing</a:t>
            </a:r>
          </a:p>
          <a:p>
            <a:pPr marL="590550" indent="-590550">
              <a:lnSpc>
                <a:spcPct val="90000"/>
              </a:lnSpc>
              <a:buFontTx/>
              <a:buAutoNum type="arabicPeriod"/>
            </a:pPr>
            <a:r>
              <a:rPr lang="en-US" altLang="ko-KR" sz="2700" dirty="0">
                <a:solidFill>
                  <a:srgbClr val="FF00FF"/>
                </a:solidFill>
              </a:rPr>
              <a:t>supply texture coordinates for vertex</a:t>
            </a:r>
          </a:p>
          <a:p>
            <a:pPr marL="876300" lvl="1" indent="-495300"/>
            <a:r>
              <a:rPr lang="en-US" altLang="ko-KR" sz="2200" dirty="0">
                <a:solidFill>
                  <a:srgbClr val="FF00FF"/>
                </a:solidFill>
              </a:rPr>
              <a:t>coordinates can also be generated</a:t>
            </a:r>
          </a:p>
          <a:p>
            <a:pPr marL="590550" indent="-59055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26995097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Vertex </a:t>
            </a:r>
            <a:r>
              <a:rPr lang="en-US" altLang="ko-KR" dirty="0" err="1"/>
              <a:t>Shader</a:t>
            </a:r>
            <a:endParaRPr lang="en-US" altLang="ko-KR" dirty="0"/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/>
              <a:t>Usually vertex shader will output texture coordinates to be rasterized</a:t>
            </a:r>
          </a:p>
          <a:p>
            <a:r>
              <a:rPr lang="en-US" altLang="ko-KR" sz="2800"/>
              <a:t>Must do all other standard tasks too</a:t>
            </a:r>
          </a:p>
          <a:p>
            <a:pPr lvl="1"/>
            <a:r>
              <a:rPr lang="en-US" altLang="ko-KR"/>
              <a:t>Compute vertex position</a:t>
            </a:r>
          </a:p>
          <a:p>
            <a:pPr lvl="1"/>
            <a:r>
              <a:rPr lang="en-US" altLang="ko-KR"/>
              <a:t>Compute vertex color if needed</a:t>
            </a:r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427E357B-424B-4CEB-9700-19C9B2BF429E}" type="slidenum">
              <a:rPr lang="es-ES" altLang="ko-KR" sz="1000">
                <a:latin typeface="Arial" charset="0"/>
              </a:rPr>
              <a:pPr lvl="1"/>
              <a:t>39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48134" name="TextBox 5"/>
          <p:cNvSpPr txBox="1">
            <a:spLocks noChangeArrowheads="1"/>
          </p:cNvSpPr>
          <p:nvPr/>
        </p:nvSpPr>
        <p:spPr bwMode="auto">
          <a:xfrm>
            <a:off x="304800" y="4267200"/>
            <a:ext cx="8549640" cy="203132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vec4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vPosition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//vertex position in object coordinates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vec4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vColor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//vertex color from application</a:t>
            </a:r>
          </a:p>
          <a:p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 vec2 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vTexCoord</a:t>
            </a:r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//texture coordinate from application </a:t>
            </a:r>
          </a:p>
          <a:p>
            <a:endParaRPr lang="en-US" altLang="ko-K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 vec4 color; //output color to be interpolated</a:t>
            </a:r>
          </a:p>
          <a:p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 vec2 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texCoord</a:t>
            </a:r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//output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coordinate to be interpolated</a:t>
            </a:r>
          </a:p>
          <a:p>
            <a:endParaRPr lang="en-US" altLang="ko-K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700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The “</a:t>
            </a:r>
            <a:r>
              <a:rPr lang="en-US" altLang="ko-KR" b="0" dirty="0" err="1"/>
              <a:t>st</a:t>
            </a:r>
            <a:r>
              <a:rPr lang="en-US" altLang="ko-KR" b="0" dirty="0"/>
              <a:t>” coordinate system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</a:t>
            </a:fld>
            <a:endParaRPr lang="es-ES" altLang="ko-KR"/>
          </a:p>
        </p:txBody>
      </p:sp>
      <p:pic>
        <p:nvPicPr>
          <p:cNvPr id="5" name="Picture 3" descr="D:\sej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43" y="2613552"/>
            <a:ext cx="2369819" cy="249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 bwMode="auto">
          <a:xfrm flipV="1">
            <a:off x="2511582" y="5108099"/>
            <a:ext cx="3108961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직선 연결선 6"/>
          <p:cNvCxnSpPr/>
          <p:nvPr/>
        </p:nvCxnSpPr>
        <p:spPr bwMode="auto">
          <a:xfrm flipV="1">
            <a:off x="2511582" y="2133491"/>
            <a:ext cx="0" cy="29746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391989" y="510047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CC"/>
                </a:solidFill>
              </a:rPr>
              <a:t>s (u)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0" y="1902657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CC"/>
                </a:solidFill>
              </a:rPr>
              <a:t>t (v)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0248" y="4929021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4042" y="5162034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직선 연결선 16"/>
          <p:cNvCxnSpPr/>
          <p:nvPr/>
        </p:nvCxnSpPr>
        <p:spPr bwMode="auto">
          <a:xfrm>
            <a:off x="2418802" y="2613552"/>
            <a:ext cx="18451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095488" y="241075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직선 연결선 18"/>
          <p:cNvCxnSpPr/>
          <p:nvPr/>
        </p:nvCxnSpPr>
        <p:spPr bwMode="auto">
          <a:xfrm flipV="1">
            <a:off x="4866162" y="5001558"/>
            <a:ext cx="0" cy="228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696885" y="516249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7657" y="2103009"/>
            <a:ext cx="2371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Note: also called </a:t>
            </a:r>
            <a:br>
              <a:rPr lang="en-US" altLang="ko-KR" dirty="0"/>
            </a:br>
            <a:r>
              <a:rPr lang="en-US" altLang="ko-KR" dirty="0"/>
              <a:t>          “</a:t>
            </a:r>
            <a:r>
              <a:rPr lang="en-US" altLang="ko-KR" dirty="0" err="1"/>
              <a:t>uv</a:t>
            </a:r>
            <a:r>
              <a:rPr lang="en-US" altLang="ko-KR" dirty="0"/>
              <a:t>” space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 bwMode="auto">
          <a:xfrm>
            <a:off x="4114800" y="3200400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3800" y="28002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53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Applying Textures in fragment </a:t>
            </a:r>
            <a:r>
              <a:rPr lang="en-US" altLang="ko-KR" dirty="0" err="1"/>
              <a:t>shader</a:t>
            </a:r>
            <a:endParaRPr lang="en-US" altLang="ko-KR" dirty="0"/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/>
              <a:t>Textures are applied during fragments shading by a </a:t>
            </a:r>
            <a:r>
              <a:rPr lang="en-US" altLang="ko-KR" sz="2800" b="1" u="sng" dirty="0">
                <a:solidFill>
                  <a:srgbClr val="FF0000"/>
                </a:solidFill>
              </a:rPr>
              <a:t>sampler</a:t>
            </a:r>
          </a:p>
          <a:p>
            <a:r>
              <a:rPr lang="en-US" altLang="ko-KR" sz="2800" dirty="0"/>
              <a:t>Samplers return a texture color from a texture object</a:t>
            </a:r>
            <a:endParaRPr lang="en-US" altLang="ko-KR" sz="2800" b="1" dirty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DF8C0D1F-BC72-4226-81E1-CEACF6415956}" type="slidenum">
              <a:rPr lang="es-ES" altLang="ko-KR" sz="1000">
                <a:latin typeface="Arial" charset="0"/>
              </a:rPr>
              <a:pPr lvl="1"/>
              <a:t>40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183522" y="3581400"/>
            <a:ext cx="8731878" cy="2308324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vec4 color;     //color from rasterizer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vec2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texCoord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 //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texure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coordinate from rasterizer</a:t>
            </a:r>
          </a:p>
          <a:p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uniform sampler2D </a:t>
            </a:r>
            <a:r>
              <a:rPr lang="en-US" altLang="ko-KR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uTexture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 //texture object from application</a:t>
            </a:r>
          </a:p>
          <a:p>
            <a:endParaRPr lang="en-US" altLang="ko-K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main()  {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gl_FragColor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color * </a:t>
            </a:r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texture2D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uTexture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texCoord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</a:p>
          <a:p>
            <a:endParaRPr lang="en-US" altLang="ko-KR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812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Linking the uniform with </a:t>
            </a:r>
            <a:r>
              <a:rPr lang="en-US" altLang="ko-KR" dirty="0" err="1"/>
              <a:t>Shaders</a:t>
            </a:r>
            <a:endParaRPr lang="en-US" altLang="ko-KR" dirty="0"/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6C38AEC7-7A9B-4879-BA29-ACA6FC75AD97}" type="slidenum">
              <a:rPr lang="es-ES" altLang="ko-KR" sz="1000">
                <a:latin typeface="Arial" charset="0"/>
              </a:rPr>
              <a:pPr lvl="1"/>
              <a:t>41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52229" name="TextBox 5"/>
          <p:cNvSpPr txBox="1">
            <a:spLocks noChangeArrowheads="1"/>
          </p:cNvSpPr>
          <p:nvPr/>
        </p:nvSpPr>
        <p:spPr bwMode="auto">
          <a:xfrm>
            <a:off x="320202" y="1524000"/>
            <a:ext cx="8115300" cy="3016210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sz="18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GLuint</a:t>
            </a:r>
            <a:r>
              <a:rPr lang="en-US" altLang="ko-KR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vTexCoord</a:t>
            </a:r>
            <a:r>
              <a:rPr lang="en-US" altLang="ko-KR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18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glGetAttribLocation</a:t>
            </a:r>
            <a:r>
              <a:rPr lang="en-US" altLang="ko-KR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( program, "</a:t>
            </a:r>
            <a:r>
              <a:rPr lang="en-US" altLang="ko-KR" sz="18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vTexCoord</a:t>
            </a:r>
            <a:r>
              <a:rPr lang="en-US" altLang="ko-KR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" );</a:t>
            </a:r>
          </a:p>
          <a:p>
            <a:r>
              <a:rPr lang="en-US" altLang="ko-KR" sz="18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glEnableVertexAttribArray</a:t>
            </a:r>
            <a:r>
              <a:rPr lang="en-US" altLang="ko-KR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( </a:t>
            </a:r>
            <a:r>
              <a:rPr lang="en-US" altLang="ko-KR" sz="18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vTexCoord</a:t>
            </a:r>
            <a:r>
              <a:rPr lang="en-US" altLang="ko-KR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 );</a:t>
            </a:r>
          </a:p>
          <a:p>
            <a:r>
              <a:rPr lang="en-US" altLang="ko-KR" sz="18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glVertexAttribPointer</a:t>
            </a:r>
            <a:r>
              <a:rPr lang="en-US" altLang="ko-KR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( </a:t>
            </a:r>
            <a:r>
              <a:rPr lang="en-US" altLang="ko-KR" sz="18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vTexCoord</a:t>
            </a:r>
            <a:r>
              <a:rPr lang="en-US" altLang="ko-KR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, 2, GL_FLOAT, GL_FALSE, 0,</a:t>
            </a:r>
          </a:p>
          <a:p>
            <a:r>
              <a:rPr lang="en-US" altLang="ko-KR" sz="1800" b="1" dirty="0">
                <a:latin typeface="Consolas" panose="020B0609020204030204" pitchFamily="49" charset="0"/>
                <a:cs typeface="Courier New" panose="02070309020205020404" pitchFamily="49" charset="0"/>
              </a:rPr>
              <a:t>                       BUFFER_OFFSET(offset) );</a:t>
            </a:r>
          </a:p>
          <a:p>
            <a:endParaRPr lang="en-US" altLang="ko-KR" sz="18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altLang="ko-KR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// Set the value of the fragment shader texture sampler variable</a:t>
            </a:r>
          </a:p>
          <a:p>
            <a:r>
              <a:rPr lang="en-US" altLang="ko-KR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//   ("texture") to the </a:t>
            </a:r>
            <a:r>
              <a:rPr lang="en-US" altLang="ko-KR" sz="16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the</a:t>
            </a:r>
            <a:r>
              <a:rPr lang="en-US" altLang="ko-KR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 appropriate texture unit. In this case,</a:t>
            </a:r>
          </a:p>
          <a:p>
            <a:r>
              <a:rPr lang="en-US" altLang="ko-KR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//   zero, for GL_TEXTURE0 which was previously set by calling</a:t>
            </a:r>
          </a:p>
          <a:p>
            <a:r>
              <a:rPr lang="en-US" altLang="ko-KR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//   </a:t>
            </a:r>
            <a:r>
              <a:rPr lang="en-US" altLang="ko-KR" sz="16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glActiveTexture</a:t>
            </a:r>
            <a:r>
              <a:rPr lang="en-US" altLang="ko-KR" sz="1600" b="1" dirty="0">
                <a:latin typeface="Consolas" panose="020B0609020204030204" pitchFamily="49" charset="0"/>
                <a:cs typeface="Courier New" panose="02070309020205020404" pitchFamily="49" charset="0"/>
              </a:rPr>
              <a:t>().</a:t>
            </a:r>
          </a:p>
          <a:p>
            <a:endParaRPr lang="en-US" altLang="ko-KR" sz="18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r>
              <a:rPr lang="en-US" altLang="ko-KR" sz="18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glUniform1i( </a:t>
            </a:r>
            <a:r>
              <a:rPr lang="en-US" altLang="ko-KR" sz="1800" b="1" dirty="0" err="1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glGetUniformLocation</a:t>
            </a:r>
            <a:r>
              <a:rPr lang="en-US" altLang="ko-KR" sz="1800" b="1" dirty="0">
                <a:solidFill>
                  <a:srgbClr val="FF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(program, "texture"), 0 );</a:t>
            </a:r>
          </a:p>
        </p:txBody>
      </p:sp>
    </p:spTree>
    <p:extLst>
      <p:ext uri="{BB962C8B-B14F-4D97-AF65-F5344CB8AC3E}">
        <p14:creationId xmlns:p14="http://schemas.microsoft.com/office/powerpoint/2010/main" val="3157732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Using an Image as a texture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An image can be used as a texture</a:t>
            </a:r>
          </a:p>
          <a:p>
            <a:r>
              <a:rPr lang="en-US" altLang="ko-KR" dirty="0"/>
              <a:t>OpenGL does not support loading image.</a:t>
            </a:r>
          </a:p>
          <a:p>
            <a:r>
              <a:rPr lang="en-US" altLang="ko-KR" dirty="0"/>
              <a:t>Use other library to load image:</a:t>
            </a:r>
            <a:br>
              <a:rPr lang="en-US" altLang="ko-KR" dirty="0"/>
            </a:br>
            <a:r>
              <a:rPr lang="en-US" altLang="ko-KR" dirty="0"/>
              <a:t>ex) </a:t>
            </a:r>
            <a:r>
              <a:rPr lang="en-US" altLang="ko-KR" dirty="0" err="1"/>
              <a:t>OpenCV</a:t>
            </a:r>
            <a:r>
              <a:rPr lang="en-US" altLang="ko-KR" dirty="0"/>
              <a:t>, QT ( qt-project.org )</a:t>
            </a:r>
          </a:p>
          <a:p>
            <a:endParaRPr lang="en-US" altLang="ko-KR" dirty="0"/>
          </a:p>
          <a:p>
            <a:r>
              <a:rPr lang="en-US" altLang="ko-KR" dirty="0"/>
              <a:t>Image should be converted to Unsigned Byte data array.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42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717695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STGA class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 Simple class for loading TGA image</a:t>
            </a:r>
          </a:p>
          <a:p>
            <a:r>
              <a:rPr lang="en-US" altLang="ko-KR" dirty="0"/>
              <a:t>TGA image is the simplest image format. </a:t>
            </a:r>
          </a:p>
          <a:p>
            <a:r>
              <a:rPr lang="en-US" altLang="ko-KR" dirty="0"/>
              <a:t>Download “</a:t>
            </a:r>
            <a:r>
              <a:rPr lang="en-US" altLang="ko-KR" dirty="0" err="1"/>
              <a:t>targa.h</a:t>
            </a:r>
            <a:r>
              <a:rPr lang="en-US" altLang="ko-KR" dirty="0"/>
              <a:t>” in our homepage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43</a:t>
            </a:fld>
            <a:endParaRPr lang="es-E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152399" y="3505200"/>
            <a:ext cx="8848897" cy="304698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STGA image;</a:t>
            </a:r>
          </a:p>
          <a:p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image.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loadTGA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(“c:\\</a:t>
            </a:r>
            <a:r>
              <a:rPr lang="en-US" altLang="ko-K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earthmap_dif.tga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”);}</a:t>
            </a:r>
          </a:p>
          <a:p>
            <a:endParaRPr lang="en-US" altLang="ko-K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glTexImage2D(GL_TEXTURE_2D, 0, GL_RGB, 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image.width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image.height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, 0, GL_BGR,</a:t>
            </a:r>
          </a:p>
          <a:p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GL_UNSIGNED_BYTE, </a:t>
            </a:r>
            <a:r>
              <a:rPr lang="en-US" altLang="ko-KR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image.data</a:t>
            </a:r>
            <a:r>
              <a:rPr lang="en-US" altLang="ko-KR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ko-KR" alt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8512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A1595-F735-0F43-B7E7-0F1A1467D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Example Code for reading a texture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25E592-6C78-962E-9DFA-B5E349B42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DCC418-69C1-1D91-B386-A15E7FDBB0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44</a:t>
            </a:fld>
            <a:endParaRPr lang="es-ES" alt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A904AF-0D24-3DE3-E9ED-96CC07277BE1}"/>
              </a:ext>
            </a:extLst>
          </p:cNvPr>
          <p:cNvSpPr txBox="1"/>
          <p:nvPr/>
        </p:nvSpPr>
        <p:spPr>
          <a:xfrm>
            <a:off x="161119" y="1219200"/>
            <a:ext cx="8669361" cy="39703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GLuint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myTex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glGenTextures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(1, &amp;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myTex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endParaRPr lang="en-US" altLang="ko-KR" sz="1800" dirty="0">
              <a:solidFill>
                <a:srgbClr val="2B91AF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2B91AF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STGA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img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			</a:t>
            </a:r>
            <a:r>
              <a:rPr lang="en-US" altLang="ko-KR" sz="18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requires #include “</a:t>
            </a:r>
            <a:r>
              <a:rPr lang="en-US" altLang="ko-KR" sz="1800" dirty="0" err="1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targa.h</a:t>
            </a:r>
            <a:r>
              <a:rPr lang="en-US" altLang="ko-KR" sz="1800" dirty="0">
                <a:solidFill>
                  <a:srgbClr val="00B05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”	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img.loadTGA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“</a:t>
            </a:r>
            <a:r>
              <a:rPr lang="en-US" altLang="ko-KR" sz="1800" dirty="0" err="1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texture.tga</a:t>
            </a:r>
            <a:r>
              <a:rPr lang="en-US" altLang="ko-KR" sz="180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”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glActiveTexture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GL_TEXTURE0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glBindTexture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GL_TEXTURE_2D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myTex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glTexImage2D(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GL_TEXTURE_2D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0, 3,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img.width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img.height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0,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GL_BGR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</a:t>
            </a:r>
          </a:p>
          <a:p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GL_UNSIGNED_BYTE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img.data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endParaRPr lang="ko-KR" altLang="en-US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glTexParameteri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GL_TEXTURE_2D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GL_TEXTURE_MAG_FILTER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GL_LINEAR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glTexParameteri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GL_TEXTURE_2D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GL_TEXTURE_MIN_FILTER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GL_LINEAR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img.destroy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();</a:t>
            </a:r>
            <a:endParaRPr lang="ko-KR" altLang="en-US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AB13D7-D7A6-894A-D7B4-185C5291FA18}"/>
              </a:ext>
            </a:extLst>
          </p:cNvPr>
          <p:cNvSpPr txBox="1"/>
          <p:nvPr/>
        </p:nvSpPr>
        <p:spPr>
          <a:xfrm>
            <a:off x="161119" y="5538321"/>
            <a:ext cx="8669360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// fragment shader: </a:t>
            </a:r>
          </a:p>
          <a:p>
            <a:endParaRPr lang="en-US" altLang="ko-KR" sz="1800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uniform sampler2D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uTex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;		// </a:t>
            </a:r>
            <a:r>
              <a:rPr lang="en-US" altLang="ko-KR" sz="1800" dirty="0">
                <a:solidFill>
                  <a:srgbClr val="6F008A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glUniform1i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uTex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0);</a:t>
            </a:r>
          </a:p>
          <a:p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color = texture2D(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uTex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, </a:t>
            </a:r>
            <a:r>
              <a:rPr lang="en-US" altLang="ko-KR" sz="1800" dirty="0" err="1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texCoord</a:t>
            </a:r>
            <a:r>
              <a:rPr lang="en-US" altLang="ko-KR" sz="180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);</a:t>
            </a:r>
            <a:endParaRPr lang="en-US" altLang="ko-KR" sz="1800" dirty="0">
              <a:solidFill>
                <a:srgbClr val="2B91AF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341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practice: planet earth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45</a:t>
            </a:fld>
            <a:endParaRPr lang="es-E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32" y="1600200"/>
            <a:ext cx="2307335" cy="2403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D:\earthmap_di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42672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4572000" y="3505200"/>
            <a:ext cx="1143000" cy="10668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411412"/>
            <a:ext cx="3124200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8404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Multi-Texturing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524000"/>
            <a:ext cx="8534400" cy="4724400"/>
          </a:xfrm>
        </p:spPr>
        <p:txBody>
          <a:bodyPr/>
          <a:lstStyle/>
          <a:p>
            <a:r>
              <a:rPr lang="en-US" altLang="ko-KR" dirty="0"/>
              <a:t>Apply multiple textures at the same surface: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46</a:t>
            </a:fld>
            <a:endParaRPr lang="es-ES" altLang="ko-KR"/>
          </a:p>
        </p:txBody>
      </p:sp>
      <p:pic>
        <p:nvPicPr>
          <p:cNvPr id="1026" name="Picture 2" descr="D:\earthmap_di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7367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lou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4724400"/>
            <a:ext cx="3640667" cy="18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tes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5" t="29889" r="25758" b="25263"/>
          <a:stretch/>
        </p:blipFill>
        <p:spPr bwMode="auto">
          <a:xfrm>
            <a:off x="5562600" y="2887133"/>
            <a:ext cx="3254802" cy="315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 bwMode="auto">
          <a:xfrm>
            <a:off x="4191000" y="4114800"/>
            <a:ext cx="1143000" cy="9906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80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Multi-texturing: Specular Map: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Specify the specular reflectance by giving the additional texture (specular map)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47</a:t>
            </a:fld>
            <a:endParaRPr lang="es-E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9400"/>
            <a:ext cx="3429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D:\earthmap_sp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0437"/>
            <a:ext cx="4419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660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Think more: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534" y="1235812"/>
            <a:ext cx="7772400" cy="4724400"/>
          </a:xfrm>
        </p:spPr>
        <p:txBody>
          <a:bodyPr/>
          <a:lstStyle/>
          <a:p>
            <a:r>
              <a:rPr lang="en-US" altLang="ko-KR" dirty="0"/>
              <a:t>Observe the photos of the earth</a:t>
            </a:r>
          </a:p>
          <a:p>
            <a:r>
              <a:rPr lang="en-US" altLang="ko-KR" dirty="0"/>
              <a:t>What effects you need more and how to do implement?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48</a:t>
            </a:fld>
            <a:endParaRPr lang="es-ES" altLang="ko-KR"/>
          </a:p>
        </p:txBody>
      </p:sp>
      <p:pic>
        <p:nvPicPr>
          <p:cNvPr id="5122" name="Picture 2" descr="http://free-hq-wallpapers.com/wp-content/uploads/2009/10/Earth-2560x1600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77822"/>
            <a:ext cx="3048000" cy="19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fastangel.com/wp-content/uploads/2013/11/earth-wallpaper-1080p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01622"/>
            <a:ext cx="3420799" cy="19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577.photobucket.com/albums/ss212/danielendy/Earth-sky-clouds-space-4-1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3064933" cy="168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ebtaj.com/images/earth-from-space-night_1126608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4782822"/>
            <a:ext cx="3420799" cy="19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8785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your own Planet Earth: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49</a:t>
            </a:fld>
            <a:endParaRPr lang="es-ES" altLang="ko-K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30649"/>
            <a:ext cx="4281682" cy="446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4" y="1830649"/>
            <a:ext cx="4281682" cy="446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319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mapping: key slide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5</a:t>
            </a:fld>
            <a:endParaRPr lang="es-ES" altLang="ko-KR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4"/>
          <a:stretch/>
        </p:blipFill>
        <p:spPr bwMode="auto">
          <a:xfrm>
            <a:off x="3980688" y="1295400"/>
            <a:ext cx="4677537" cy="489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8229600" y="5928360"/>
            <a:ext cx="381000" cy="24552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992880" y="5480304"/>
            <a:ext cx="1124712" cy="70272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986784" y="2438400"/>
            <a:ext cx="2045208" cy="457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118610" y="3657600"/>
            <a:ext cx="848868" cy="838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239000" y="4999563"/>
            <a:ext cx="1066800" cy="838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591425" y="2081784"/>
            <a:ext cx="1066800" cy="838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자유형 14"/>
          <p:cNvSpPr/>
          <p:nvPr/>
        </p:nvSpPr>
        <p:spPr bwMode="auto">
          <a:xfrm>
            <a:off x="5010912" y="2103120"/>
            <a:ext cx="2621280" cy="2407920"/>
          </a:xfrm>
          <a:custGeom>
            <a:avLst/>
            <a:gdLst>
              <a:gd name="connsiteX0" fmla="*/ 2328672 w 2621280"/>
              <a:gd name="connsiteY0" fmla="*/ 0 h 2407920"/>
              <a:gd name="connsiteX1" fmla="*/ 0 w 2621280"/>
              <a:gd name="connsiteY1" fmla="*/ 1505712 h 2407920"/>
              <a:gd name="connsiteX2" fmla="*/ 2621280 w 2621280"/>
              <a:gd name="connsiteY2" fmla="*/ 2407920 h 2407920"/>
              <a:gd name="connsiteX3" fmla="*/ 2328672 w 2621280"/>
              <a:gd name="connsiteY3" fmla="*/ 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280" h="2407920">
                <a:moveTo>
                  <a:pt x="2328672" y="0"/>
                </a:moveTo>
                <a:lnTo>
                  <a:pt x="0" y="1505712"/>
                </a:lnTo>
                <a:lnTo>
                  <a:pt x="2621280" y="2407920"/>
                </a:lnTo>
                <a:lnTo>
                  <a:pt x="2328672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0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mapping: key slide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6</a:t>
            </a:fld>
            <a:endParaRPr lang="es-ES" altLang="ko-KR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01025" cy="489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8229600" y="5928360"/>
            <a:ext cx="381000" cy="24552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자유형 5"/>
          <p:cNvSpPr/>
          <p:nvPr/>
        </p:nvSpPr>
        <p:spPr bwMode="auto">
          <a:xfrm>
            <a:off x="5010912" y="2103120"/>
            <a:ext cx="2621280" cy="2407920"/>
          </a:xfrm>
          <a:custGeom>
            <a:avLst/>
            <a:gdLst>
              <a:gd name="connsiteX0" fmla="*/ 2328672 w 2621280"/>
              <a:gd name="connsiteY0" fmla="*/ 0 h 2407920"/>
              <a:gd name="connsiteX1" fmla="*/ 0 w 2621280"/>
              <a:gd name="connsiteY1" fmla="*/ 1505712 h 2407920"/>
              <a:gd name="connsiteX2" fmla="*/ 2621280 w 2621280"/>
              <a:gd name="connsiteY2" fmla="*/ 2407920 h 2407920"/>
              <a:gd name="connsiteX3" fmla="*/ 2328672 w 2621280"/>
              <a:gd name="connsiteY3" fmla="*/ 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280" h="2407920">
                <a:moveTo>
                  <a:pt x="2328672" y="0"/>
                </a:moveTo>
                <a:lnTo>
                  <a:pt x="0" y="1505712"/>
                </a:lnTo>
                <a:lnTo>
                  <a:pt x="2621280" y="2407920"/>
                </a:lnTo>
                <a:lnTo>
                  <a:pt x="2328672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if texture coordinates </a:t>
            </a:r>
            <a:br>
              <a:rPr lang="en-US" altLang="ko-KR" dirty="0"/>
            </a:br>
            <a:r>
              <a:rPr lang="en-US" altLang="ko-KR" dirty="0"/>
              <a:t>are outside of [0,1]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7</a:t>
            </a:fld>
            <a:endParaRPr lang="es-E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560606" y="602016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625317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7046" y="624840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5846" y="4371945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48646" y="6172200"/>
            <a:ext cx="344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</a:t>
            </a:r>
            <a:endParaRPr lang="ko-KR" alt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502966" y="1828800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</a:t>
            </a:r>
            <a:endParaRPr lang="ko-KR" altLang="en-US" sz="3200" dirty="0"/>
          </a:p>
        </p:txBody>
      </p:sp>
      <p:pic>
        <p:nvPicPr>
          <p:cNvPr id="67588" name="Picture 4" descr="http://fc06.deviantart.net/fs31/f/2008/227/7/8/Seamless_Brick_Wall_Texture_by_cfrevoi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958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 bwMode="auto">
          <a:xfrm flipV="1">
            <a:off x="990600" y="6172200"/>
            <a:ext cx="7162800" cy="76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 flipV="1">
            <a:off x="990600" y="1905000"/>
            <a:ext cx="0" cy="434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타원 16"/>
          <p:cNvSpPr/>
          <p:nvPr/>
        </p:nvSpPr>
        <p:spPr bwMode="auto">
          <a:xfrm>
            <a:off x="3962400" y="4798665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81400" y="43985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72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90600" y="2735580"/>
            <a:ext cx="5257800" cy="3512820"/>
            <a:chOff x="990600" y="2735580"/>
            <a:chExt cx="5257800" cy="3512820"/>
          </a:xfrm>
        </p:grpSpPr>
        <p:pic>
          <p:nvPicPr>
            <p:cNvPr id="11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449580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943" y="449580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543" y="448818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57" y="274320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74320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273558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 1: Repeat texture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8</a:t>
            </a:fld>
            <a:endParaRPr lang="es-E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560606" y="602016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625317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7046" y="624840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46" y="4371945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8646" y="6172200"/>
            <a:ext cx="344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02966" y="1828800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</a:t>
            </a:r>
            <a:endParaRPr lang="ko-KR" altLang="en-US" sz="3200" dirty="0"/>
          </a:p>
        </p:txBody>
      </p:sp>
      <p:cxnSp>
        <p:nvCxnSpPr>
          <p:cNvPr id="12" name="직선 연결선 11"/>
          <p:cNvCxnSpPr/>
          <p:nvPr/>
        </p:nvCxnSpPr>
        <p:spPr bwMode="auto">
          <a:xfrm flipV="1">
            <a:off x="990600" y="6172200"/>
            <a:ext cx="7162800" cy="76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 flipV="1">
            <a:off x="990600" y="1905000"/>
            <a:ext cx="0" cy="434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타원 13"/>
          <p:cNvSpPr/>
          <p:nvPr/>
        </p:nvSpPr>
        <p:spPr bwMode="auto">
          <a:xfrm>
            <a:off x="3962400" y="4798665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43985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4011" y="1143000"/>
            <a:ext cx="8582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glTexParameteri</a:t>
            </a:r>
            <a:r>
              <a:rPr lang="en-US" altLang="ko-KR" sz="2000" dirty="0"/>
              <a:t>(GL_TEXTURE_2D, GL_TEXTURE_WRAP_S, </a:t>
            </a:r>
            <a:r>
              <a:rPr lang="en-US" altLang="ko-KR" sz="2000" dirty="0">
                <a:solidFill>
                  <a:srgbClr val="FF0000"/>
                </a:solidFill>
              </a:rPr>
              <a:t>GL_REPEAT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glTexParameteri</a:t>
            </a:r>
            <a:r>
              <a:rPr lang="en-US" altLang="ko-KR" sz="2000" dirty="0"/>
              <a:t>(GL_TEXTURE_2D, GL_TEXTURE_WRAP_T, </a:t>
            </a:r>
            <a:r>
              <a:rPr lang="en-US" altLang="ko-KR" sz="2000" dirty="0">
                <a:solidFill>
                  <a:srgbClr val="FF0000"/>
                </a:solidFill>
              </a:rPr>
              <a:t>GL_REPEAT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7905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fc06.deviantart.net/fs31/f/2008/227/7/8/Seamless_Brick_Wall_Texture_by_cfrevoi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958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 2: Clamp to [0,1]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9</a:t>
            </a:fld>
            <a:endParaRPr lang="es-E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560606" y="602016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625317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7046" y="624840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46" y="4371945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8646" y="6172200"/>
            <a:ext cx="344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02966" y="1828800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</a:t>
            </a:r>
            <a:endParaRPr lang="ko-KR" altLang="en-US" sz="3200" dirty="0"/>
          </a:p>
        </p:txBody>
      </p:sp>
      <p:cxnSp>
        <p:nvCxnSpPr>
          <p:cNvPr id="12" name="직선 연결선 11"/>
          <p:cNvCxnSpPr/>
          <p:nvPr/>
        </p:nvCxnSpPr>
        <p:spPr bwMode="auto">
          <a:xfrm flipV="1">
            <a:off x="990600" y="6172200"/>
            <a:ext cx="7162800" cy="76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 flipV="1">
            <a:off x="990600" y="1905000"/>
            <a:ext cx="0" cy="434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타원 13"/>
          <p:cNvSpPr/>
          <p:nvPr/>
        </p:nvSpPr>
        <p:spPr bwMode="auto">
          <a:xfrm>
            <a:off x="3962400" y="4798665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43985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4011" y="1143000"/>
            <a:ext cx="8582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glTexParameteri</a:t>
            </a:r>
            <a:r>
              <a:rPr lang="en-US" altLang="ko-KR" sz="2000" dirty="0"/>
              <a:t>(GL_TEXTURE_2D, GL_TEXTURE_WRAP_S, </a:t>
            </a:r>
            <a:r>
              <a:rPr lang="en-US" altLang="ko-KR" sz="2000" dirty="0">
                <a:solidFill>
                  <a:srgbClr val="FF0000"/>
                </a:solidFill>
              </a:rPr>
              <a:t>GL_CLAMP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glTexParameteri</a:t>
            </a:r>
            <a:r>
              <a:rPr lang="en-US" altLang="ko-KR" sz="2000" dirty="0"/>
              <a:t>(GL_TEXTURE_2D, GL_TEXTURE_WRAP_T, </a:t>
            </a:r>
            <a:r>
              <a:rPr lang="en-US" altLang="ko-KR" sz="2000" dirty="0">
                <a:solidFill>
                  <a:srgbClr val="FF0000"/>
                </a:solidFill>
              </a:rPr>
              <a:t>GL_CLAMP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 bwMode="auto">
          <a:xfrm>
            <a:off x="2667000" y="4800600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8" name="직선 연결선 27"/>
          <p:cNvCxnSpPr/>
          <p:nvPr/>
        </p:nvCxnSpPr>
        <p:spPr bwMode="auto">
          <a:xfrm flipH="1" flipV="1">
            <a:off x="2819400" y="4874865"/>
            <a:ext cx="1143000" cy="19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 flipH="1">
            <a:off x="2819400" y="2743200"/>
            <a:ext cx="1524000" cy="20288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400" y="2451407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 this color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866884"/>
      </p:ext>
    </p:extLst>
  </p:cSld>
  <p:clrMapOvr>
    <a:masterClrMapping/>
  </p:clrMapOvr>
</p:sld>
</file>

<file path=ppt/theme/theme1.xml><?xml version="1.0" encoding="utf-8"?>
<a:theme xmlns:a="http://schemas.openxmlformats.org/drawingml/2006/main" name="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C:\PPT\VENEZUELA\ULA1.PPT</Template>
  <TotalTime>13032</TotalTime>
  <Words>2455</Words>
  <Application>Microsoft Office PowerPoint</Application>
  <PresentationFormat>화면 슬라이드 쇼(4:3)</PresentationFormat>
  <Paragraphs>425</Paragraphs>
  <Slides>49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49</vt:i4>
      </vt:variant>
    </vt:vector>
  </HeadingPairs>
  <TitlesOfParts>
    <vt:vector size="57" baseType="lpstr">
      <vt:lpstr>Arial</vt:lpstr>
      <vt:lpstr>Book Antiqua</vt:lpstr>
      <vt:lpstr>Cambria Math</vt:lpstr>
      <vt:lpstr>Consolas</vt:lpstr>
      <vt:lpstr>Courier New</vt:lpstr>
      <vt:lpstr>Times New Roman</vt:lpstr>
      <vt:lpstr>ULA1</vt:lpstr>
      <vt:lpstr>Bitmap Image</vt:lpstr>
      <vt:lpstr>Chapter 7.  Discrete Techniques: Texture Mapping</vt:lpstr>
      <vt:lpstr>Chapter 7.  Discrete Techniques: Texture Mapping</vt:lpstr>
      <vt:lpstr>Map textures to surfaces</vt:lpstr>
      <vt:lpstr>The “st” coordinate system</vt:lpstr>
      <vt:lpstr>Texture mapping: key slide</vt:lpstr>
      <vt:lpstr>Texture mapping: key slide</vt:lpstr>
      <vt:lpstr>What if texture coordinates  are outside of [0,1]</vt:lpstr>
      <vt:lpstr>Solution 1: Repeat texture</vt:lpstr>
      <vt:lpstr>Solution 2: Clamp to [0,1]</vt:lpstr>
      <vt:lpstr>Where does mapping take place?</vt:lpstr>
      <vt:lpstr>How to compute the map?</vt:lpstr>
      <vt:lpstr>Mapping Functions</vt:lpstr>
      <vt:lpstr>Backward Mapping</vt:lpstr>
      <vt:lpstr>Two-part mapping</vt:lpstr>
      <vt:lpstr>Cylindrical Mapping</vt:lpstr>
      <vt:lpstr>Spherical Map</vt:lpstr>
      <vt:lpstr>Box Mapping</vt:lpstr>
      <vt:lpstr>Texture Mapping Complex Geometry</vt:lpstr>
      <vt:lpstr>Texture Mapping Complex Geometry</vt:lpstr>
      <vt:lpstr>Texture Mapping Complex Geometry</vt:lpstr>
      <vt:lpstr>Texture Mapping Complex Geometry</vt:lpstr>
      <vt:lpstr>Combining texture mapping  and shading</vt:lpstr>
      <vt:lpstr>Combining texture mapping  and shading</vt:lpstr>
      <vt:lpstr>Texture Mapping</vt:lpstr>
      <vt:lpstr>OpenGL Texture Mapping</vt:lpstr>
      <vt:lpstr>Basic Stragegy</vt:lpstr>
      <vt:lpstr>Specifying a Texture Image</vt:lpstr>
      <vt:lpstr>Creating a Texture Object </vt:lpstr>
      <vt:lpstr>Sending a Texture to GPU</vt:lpstr>
      <vt:lpstr>Mapping a Texture</vt:lpstr>
      <vt:lpstr>Texture Parameters</vt:lpstr>
      <vt:lpstr>Parameter 1: Wrapping Mode</vt:lpstr>
      <vt:lpstr>Parameter 2:  Magnification and Minification</vt:lpstr>
      <vt:lpstr>Texture Filtering in Magnification</vt:lpstr>
      <vt:lpstr>Texture Aliasing Problem in Minification</vt:lpstr>
      <vt:lpstr>Parameter2:  Magnification and Minification</vt:lpstr>
      <vt:lpstr>Summary of Creating Texture Object </vt:lpstr>
      <vt:lpstr>Using Texture Objects</vt:lpstr>
      <vt:lpstr>Vertex Shader</vt:lpstr>
      <vt:lpstr>Applying Textures in fragment shader</vt:lpstr>
      <vt:lpstr>Linking the uniform with Shaders</vt:lpstr>
      <vt:lpstr>Using an Image as a texture</vt:lpstr>
      <vt:lpstr>STGA class</vt:lpstr>
      <vt:lpstr>Example Code for reading a texture</vt:lpstr>
      <vt:lpstr>Coding practice: planet earth</vt:lpstr>
      <vt:lpstr>Multi-Texturing</vt:lpstr>
      <vt:lpstr>Multi-texturing: Specular Map:</vt:lpstr>
      <vt:lpstr>Think more:</vt:lpstr>
      <vt:lpstr>Make your own Planet Earth: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Angel</dc:creator>
  <cp:lastModifiedBy>SANG IL PARK</cp:lastModifiedBy>
  <cp:revision>199</cp:revision>
  <dcterms:created xsi:type="dcterms:W3CDTF">2011-03-01T21:39:54Z</dcterms:created>
  <dcterms:modified xsi:type="dcterms:W3CDTF">2023-11-28T11:14:03Z</dcterms:modified>
</cp:coreProperties>
</file>